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324" r:id="rId2"/>
    <p:sldId id="284" r:id="rId3"/>
    <p:sldId id="323" r:id="rId4"/>
    <p:sldId id="287" r:id="rId5"/>
    <p:sldId id="271" r:id="rId6"/>
    <p:sldId id="257" r:id="rId7"/>
    <p:sldId id="306" r:id="rId8"/>
    <p:sldId id="305" r:id="rId9"/>
    <p:sldId id="303" r:id="rId10"/>
    <p:sldId id="304" r:id="rId11"/>
    <p:sldId id="309" r:id="rId12"/>
    <p:sldId id="301" r:id="rId13"/>
    <p:sldId id="307" r:id="rId14"/>
    <p:sldId id="308" r:id="rId15"/>
    <p:sldId id="311" r:id="rId16"/>
    <p:sldId id="310" r:id="rId17"/>
    <p:sldId id="320" r:id="rId18"/>
    <p:sldId id="314" r:id="rId19"/>
    <p:sldId id="313" r:id="rId20"/>
    <p:sldId id="315" r:id="rId21"/>
    <p:sldId id="316" r:id="rId22"/>
    <p:sldId id="317" r:id="rId23"/>
    <p:sldId id="318" r:id="rId24"/>
    <p:sldId id="321" r:id="rId25"/>
    <p:sldId id="273" r:id="rId26"/>
    <p:sldId id="274" r:id="rId27"/>
    <p:sldId id="275" r:id="rId28"/>
    <p:sldId id="277" r:id="rId29"/>
    <p:sldId id="276" r:id="rId30"/>
    <p:sldId id="279" r:id="rId31"/>
    <p:sldId id="278" r:id="rId32"/>
    <p:sldId id="280" r:id="rId33"/>
    <p:sldId id="281" r:id="rId34"/>
    <p:sldId id="282" r:id="rId35"/>
    <p:sldId id="290" r:id="rId36"/>
    <p:sldId id="296" r:id="rId37"/>
    <p:sldId id="297" r:id="rId38"/>
    <p:sldId id="298" r:id="rId39"/>
    <p:sldId id="299" r:id="rId40"/>
    <p:sldId id="300" r:id="rId41"/>
    <p:sldId id="292" r:id="rId42"/>
    <p:sldId id="293" r:id="rId43"/>
    <p:sldId id="294" r:id="rId44"/>
    <p:sldId id="295" r:id="rId45"/>
    <p:sldId id="325" r:id="rId46"/>
    <p:sldId id="30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CB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34" autoAdjust="0"/>
    <p:restoredTop sz="86369" autoAdjust="0"/>
  </p:normalViewPr>
  <p:slideViewPr>
    <p:cSldViewPr snapToGrid="0">
      <p:cViewPr varScale="1">
        <p:scale>
          <a:sx n="73" d="100"/>
          <a:sy n="73" d="100"/>
        </p:scale>
        <p:origin x="486" y="72"/>
      </p:cViewPr>
      <p:guideLst>
        <p:guide orient="horz" pos="2160"/>
        <p:guide pos="3840"/>
      </p:guideLst>
    </p:cSldViewPr>
  </p:slideViewPr>
  <p:outlineViewPr>
    <p:cViewPr>
      <p:scale>
        <a:sx n="100" d="100"/>
        <a:sy n="100"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pPr/>
              <a:t>1/23/2023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1/23/2023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1/23/2023</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1/23/2023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gannram@gmail.com"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Computer" TargetMode="External"/><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hyperlink" Target="https://en.wikipedia.org/wiki/Exploit_(computer_security)" TargetMode="External"/><Relationship Id="rId4" Type="http://schemas.openxmlformats.org/officeDocument/2006/relationships/hyperlink" Target="https://en.wikipedia.org/wiki/Bug_(comput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fruitywifi.com/index_eng.html" TargetMode="External"/><Relationship Id="rId2" Type="http://schemas.openxmlformats.org/officeDocument/2006/relationships/hyperlink" Target="https://www.kali.org/" TargetMode="Externa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en.wikipedia.org/wiki/Software-defined_radio"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earchsoftwarequality.techtarget.com/definition/program" TargetMode="External"/><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searchsecurity.techtarget.com/definition/malware" TargetMode="External"/><Relationship Id="rId4" Type="http://schemas.openxmlformats.org/officeDocument/2006/relationships/hyperlink" Target="https://searchsecurity.techtarget.com/answer/Android-Trojan-How-is-data-being-stolen-from-messaging-app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2667" y="432053"/>
            <a:ext cx="11006667" cy="553998"/>
          </a:xfrm>
        </p:spPr>
        <p:txBody>
          <a:bodyPr>
            <a:normAutofit fontScale="90000"/>
          </a:bodyPr>
          <a:lstStyle/>
          <a:p>
            <a:pPr algn="ctr"/>
            <a:endParaRPr lang="en-US" dirty="0"/>
          </a:p>
        </p:txBody>
      </p:sp>
      <p:sp>
        <p:nvSpPr>
          <p:cNvPr id="3" name="Text Placeholder 2"/>
          <p:cNvSpPr>
            <a:spLocks noGrp="1"/>
          </p:cNvSpPr>
          <p:nvPr>
            <p:ph type="body" idx="1"/>
          </p:nvPr>
        </p:nvSpPr>
        <p:spPr>
          <a:xfrm>
            <a:off x="406400" y="1066800"/>
            <a:ext cx="11785600" cy="5755422"/>
          </a:xfrm>
        </p:spPr>
        <p:txBody>
          <a:bodyPr>
            <a:normAutofit fontScale="77500" lnSpcReduction="20000"/>
          </a:bodyPr>
          <a:lstStyle/>
          <a:p>
            <a:pPr algn="ctr">
              <a:buNone/>
            </a:pPr>
            <a:r>
              <a:rPr lang="en-US" sz="4800" dirty="0">
                <a:solidFill>
                  <a:srgbClr val="C00000"/>
                </a:solidFill>
                <a:latin typeface="Arial MT"/>
                <a:cs typeface="Arial MT"/>
              </a:rPr>
              <a:t>Computer Security </a:t>
            </a:r>
          </a:p>
          <a:p>
            <a:pPr algn="ctr">
              <a:buNone/>
            </a:pPr>
            <a:r>
              <a:rPr lang="en-US" sz="3600" dirty="0">
                <a:solidFill>
                  <a:srgbClr val="C00000"/>
                </a:solidFill>
                <a:latin typeface="Arial MT"/>
                <a:cs typeface="Arial MT"/>
              </a:rPr>
              <a:t>Threats – Virus, Worms, Trojan Horse</a:t>
            </a:r>
            <a:endParaRPr lang="en-US" sz="4800" dirty="0">
              <a:solidFill>
                <a:srgbClr val="C00000"/>
              </a:solidFill>
              <a:latin typeface="Arial MT"/>
              <a:cs typeface="Arial MT"/>
            </a:endParaRPr>
          </a:p>
          <a:p>
            <a:pPr algn="ctr">
              <a:buNone/>
            </a:pPr>
            <a:r>
              <a:rPr lang="en-US" sz="4200" dirty="0">
                <a:solidFill>
                  <a:srgbClr val="C00000"/>
                </a:solidFill>
                <a:latin typeface="Arial MT"/>
                <a:cs typeface="Arial MT"/>
              </a:rPr>
              <a:t>Recent Spy Apps, Hackers, OS Types</a:t>
            </a:r>
            <a:endParaRPr lang="en-US" sz="4800" dirty="0">
              <a:solidFill>
                <a:srgbClr val="C00000"/>
              </a:solidFill>
              <a:latin typeface="Arial MT"/>
              <a:cs typeface="Arial MT"/>
            </a:endParaRPr>
          </a:p>
          <a:p>
            <a:pPr algn="ctr">
              <a:buNone/>
            </a:pPr>
            <a:r>
              <a:rPr lang="en-US" sz="4800" dirty="0">
                <a:solidFill>
                  <a:srgbClr val="C00000"/>
                </a:solidFill>
                <a:latin typeface="Arial MT"/>
                <a:cs typeface="Arial MT"/>
              </a:rPr>
              <a:t>E-Gadgets</a:t>
            </a:r>
          </a:p>
          <a:p>
            <a:pPr algn="ctr">
              <a:buNone/>
            </a:pPr>
            <a:r>
              <a:rPr lang="en-US" sz="4300" dirty="0">
                <a:solidFill>
                  <a:srgbClr val="C00000"/>
                </a:solidFill>
                <a:latin typeface="Arial MT"/>
                <a:cs typeface="Arial MT"/>
              </a:rPr>
              <a:t>Hands on Session on </a:t>
            </a:r>
          </a:p>
          <a:p>
            <a:pPr algn="ctr">
              <a:buNone/>
            </a:pPr>
            <a:r>
              <a:rPr lang="en-US" sz="4300" dirty="0">
                <a:solidFill>
                  <a:srgbClr val="C00000"/>
                </a:solidFill>
                <a:latin typeface="Arial MT"/>
                <a:cs typeface="Arial MT"/>
              </a:rPr>
              <a:t>Creation of Dashboard Using Excel</a:t>
            </a:r>
            <a:endParaRPr lang="en-US" sz="4800" dirty="0">
              <a:solidFill>
                <a:srgbClr val="C00000"/>
              </a:solidFill>
              <a:latin typeface="Arial MT"/>
              <a:cs typeface="Arial MT"/>
            </a:endParaRPr>
          </a:p>
          <a:p>
            <a:pPr algn="ctr"/>
            <a:endParaRPr lang="en-US" sz="400" dirty="0">
              <a:solidFill>
                <a:srgbClr val="C00000"/>
              </a:solidFill>
              <a:latin typeface="Arial MT"/>
              <a:cs typeface="Arial MT"/>
            </a:endParaRPr>
          </a:p>
          <a:p>
            <a:pPr algn="ctr">
              <a:buNone/>
            </a:pPr>
            <a:r>
              <a:rPr lang="en-US" b="1" dirty="0"/>
              <a:t>Dr. N. GANESH</a:t>
            </a:r>
            <a:r>
              <a:rPr lang="en-US" dirty="0"/>
              <a:t> </a:t>
            </a:r>
            <a:r>
              <a:rPr lang="en-US" sz="2100" dirty="0"/>
              <a:t>M.E. [CSE]., MBA[HR]., M.L.[IPR]., Ph.D. [CSE]</a:t>
            </a:r>
          </a:p>
          <a:p>
            <a:pPr algn="ctr">
              <a:buNone/>
            </a:pPr>
            <a:r>
              <a:rPr lang="en-US" sz="2100" dirty="0"/>
              <a:t>Associate Professor – Senior,</a:t>
            </a:r>
          </a:p>
          <a:p>
            <a:pPr algn="ctr">
              <a:buNone/>
            </a:pPr>
            <a:r>
              <a:rPr lang="en-US" sz="2100" dirty="0"/>
              <a:t>School of Computer Science and Engineering,</a:t>
            </a:r>
          </a:p>
          <a:p>
            <a:pPr algn="ctr">
              <a:buNone/>
            </a:pPr>
            <a:r>
              <a:rPr lang="en-US" sz="2100" dirty="0"/>
              <a:t>Vellore Institute of Technology,</a:t>
            </a:r>
          </a:p>
          <a:p>
            <a:pPr algn="ctr">
              <a:buNone/>
            </a:pPr>
            <a:r>
              <a:rPr lang="en-US" sz="2100" dirty="0"/>
              <a:t>Chennai Campus</a:t>
            </a:r>
          </a:p>
          <a:p>
            <a:pPr algn="ctr">
              <a:buNone/>
            </a:pPr>
            <a:r>
              <a:rPr lang="en-US" sz="2100" dirty="0"/>
              <a:t>Email: </a:t>
            </a:r>
            <a:r>
              <a:rPr lang="en-US" sz="2100" dirty="0">
                <a:hlinkClick r:id="rId2"/>
              </a:rPr>
              <a:t>gannram@gmail.com</a:t>
            </a:r>
            <a:endParaRPr lang="en-US" sz="2100" dirty="0"/>
          </a:p>
          <a:p>
            <a:pPr algn="ctr">
              <a:buNone/>
            </a:pPr>
            <a:r>
              <a:rPr lang="en-US" sz="2100" dirty="0"/>
              <a:t>Mobile: 9841737667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18855B-F353-4A41-9B07-873295BF026C}"/>
              </a:ext>
            </a:extLst>
          </p:cNvPr>
          <p:cNvPicPr>
            <a:picLocks noChangeAspect="1"/>
          </p:cNvPicPr>
          <p:nvPr/>
        </p:nvPicPr>
        <p:blipFill>
          <a:blip r:embed="rId2"/>
          <a:stretch>
            <a:fillRect/>
          </a:stretch>
        </p:blipFill>
        <p:spPr>
          <a:xfrm>
            <a:off x="898496" y="0"/>
            <a:ext cx="5004210" cy="6867393"/>
          </a:xfrm>
          <a:prstGeom prst="rect">
            <a:avLst/>
          </a:prstGeom>
        </p:spPr>
      </p:pic>
      <p:pic>
        <p:nvPicPr>
          <p:cNvPr id="7" name="Picture 6">
            <a:extLst>
              <a:ext uri="{FF2B5EF4-FFF2-40B4-BE49-F238E27FC236}">
                <a16:creationId xmlns:a16="http://schemas.microsoft.com/office/drawing/2014/main" id="{2E265B33-57A2-4AAC-B586-D9D28E84F88C}"/>
              </a:ext>
            </a:extLst>
          </p:cNvPr>
          <p:cNvPicPr>
            <a:picLocks noChangeAspect="1"/>
          </p:cNvPicPr>
          <p:nvPr/>
        </p:nvPicPr>
        <p:blipFill>
          <a:blip r:embed="rId3"/>
          <a:stretch>
            <a:fillRect/>
          </a:stretch>
        </p:blipFill>
        <p:spPr>
          <a:xfrm>
            <a:off x="6594539" y="1566408"/>
            <a:ext cx="4218287" cy="3395206"/>
          </a:xfrm>
          <a:prstGeom prst="rect">
            <a:avLst/>
          </a:prstGeom>
        </p:spPr>
      </p:pic>
    </p:spTree>
    <p:extLst>
      <p:ext uri="{BB962C8B-B14F-4D97-AF65-F5344CB8AC3E}">
        <p14:creationId xmlns:p14="http://schemas.microsoft.com/office/powerpoint/2010/main" val="4273849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r>
              <a:rPr lang="en-IN" dirty="0"/>
              <a:t>Hackers</a:t>
            </a:r>
          </a:p>
        </p:txBody>
      </p:sp>
      <p:pic>
        <p:nvPicPr>
          <p:cNvPr id="4" name="Picture 3">
            <a:extLst>
              <a:ext uri="{FF2B5EF4-FFF2-40B4-BE49-F238E27FC236}">
                <a16:creationId xmlns:a16="http://schemas.microsoft.com/office/drawing/2014/main" id="{54EBC00E-D95F-4387-82D1-A9955A3D51F1}"/>
              </a:ext>
            </a:extLst>
          </p:cNvPr>
          <p:cNvPicPr>
            <a:picLocks noChangeAspect="1"/>
          </p:cNvPicPr>
          <p:nvPr/>
        </p:nvPicPr>
        <p:blipFill>
          <a:blip r:embed="rId2"/>
          <a:stretch>
            <a:fillRect/>
          </a:stretch>
        </p:blipFill>
        <p:spPr>
          <a:xfrm>
            <a:off x="3228229" y="975945"/>
            <a:ext cx="3883787" cy="2605620"/>
          </a:xfrm>
          <a:prstGeom prst="rect">
            <a:avLst/>
          </a:prstGeom>
        </p:spPr>
      </p:pic>
      <p:sp>
        <p:nvSpPr>
          <p:cNvPr id="3" name="TextBox 2">
            <a:extLst>
              <a:ext uri="{FF2B5EF4-FFF2-40B4-BE49-F238E27FC236}">
                <a16:creationId xmlns:a16="http://schemas.microsoft.com/office/drawing/2014/main" id="{71C88038-0D11-4964-A3B8-3C51242E2F9D}"/>
              </a:ext>
            </a:extLst>
          </p:cNvPr>
          <p:cNvSpPr txBox="1"/>
          <p:nvPr/>
        </p:nvSpPr>
        <p:spPr>
          <a:xfrm>
            <a:off x="588397" y="3857384"/>
            <a:ext cx="9811908" cy="2585323"/>
          </a:xfrm>
          <a:prstGeom prst="rect">
            <a:avLst/>
          </a:prstGeom>
          <a:noFill/>
        </p:spPr>
        <p:txBody>
          <a:bodyPr wrap="square" rtlCol="0">
            <a:spAutoFit/>
          </a:bodyPr>
          <a:lstStyle/>
          <a:p>
            <a:r>
              <a:rPr lang="en-US" b="0" i="0" dirty="0">
                <a:solidFill>
                  <a:srgbClr val="202122"/>
                </a:solidFill>
                <a:effectLst/>
                <a:latin typeface="Arial" panose="020B0604020202020204" pitchFamily="34" charset="0"/>
              </a:rPr>
              <a:t>A </a:t>
            </a:r>
            <a:r>
              <a:rPr lang="en-US" b="0" i="0" u="none" strike="noStrike" dirty="0">
                <a:solidFill>
                  <a:srgbClr val="0645AD"/>
                </a:solidFill>
                <a:effectLst/>
                <a:latin typeface="Arial" panose="020B0604020202020204" pitchFamily="34" charset="0"/>
                <a:hlinkClick r:id="rId3" tooltip="Computer"/>
              </a:rPr>
              <a:t>computer</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hacker</a:t>
            </a:r>
            <a:r>
              <a:rPr lang="en-US" b="0" i="0" dirty="0">
                <a:solidFill>
                  <a:srgbClr val="202122"/>
                </a:solidFill>
                <a:effectLst/>
                <a:latin typeface="Arial" panose="020B0604020202020204" pitchFamily="34" charset="0"/>
              </a:rPr>
              <a:t> is a computer expert who uses their technical knowledge to achieve a goal or overcome an obstacle, within a computerized system by non-standard means</a:t>
            </a:r>
          </a:p>
          <a:p>
            <a:endParaRPr lang="en-US" dirty="0">
              <a:solidFill>
                <a:srgbClr val="202122"/>
              </a:solidFill>
              <a:latin typeface="Arial" panose="020B0604020202020204" pitchFamily="34" charset="0"/>
            </a:endParaRPr>
          </a:p>
          <a:p>
            <a:r>
              <a:rPr lang="en-US" dirty="0">
                <a:solidFill>
                  <a:srgbClr val="202122"/>
                </a:solidFill>
                <a:latin typeface="Arial" panose="020B0604020202020204" pitchFamily="34" charset="0"/>
              </a:rPr>
              <a:t>S</a:t>
            </a:r>
            <a:r>
              <a:rPr lang="en-US" b="0" i="0" dirty="0">
                <a:solidFill>
                  <a:srgbClr val="202122"/>
                </a:solidFill>
                <a:effectLst/>
                <a:latin typeface="Arial" panose="020B0604020202020204" pitchFamily="34" charset="0"/>
              </a:rPr>
              <a:t>omeone who utilizes their technical know-how of </a:t>
            </a:r>
            <a:r>
              <a:rPr lang="en-US" b="0" i="0" u="none" strike="noStrike" dirty="0">
                <a:solidFill>
                  <a:srgbClr val="0645AD"/>
                </a:solidFill>
                <a:effectLst/>
                <a:latin typeface="Arial" panose="020B0604020202020204" pitchFamily="34" charset="0"/>
                <a:hlinkClick r:id="rId4" tooltip="Bug (computing)"/>
              </a:rPr>
              <a:t>bugs</a:t>
            </a:r>
            <a:r>
              <a:rPr lang="en-US" b="0" i="0" dirty="0">
                <a:solidFill>
                  <a:srgbClr val="202122"/>
                </a:solidFill>
                <a:effectLst/>
                <a:latin typeface="Arial" panose="020B0604020202020204" pitchFamily="34" charset="0"/>
              </a:rPr>
              <a:t> or </a:t>
            </a:r>
            <a:r>
              <a:rPr lang="en-US" b="0" i="0" u="none" strike="noStrike" dirty="0">
                <a:solidFill>
                  <a:srgbClr val="0645AD"/>
                </a:solidFill>
                <a:effectLst/>
                <a:latin typeface="Arial" panose="020B0604020202020204" pitchFamily="34" charset="0"/>
                <a:hlinkClick r:id="rId5" tooltip="Exploit (computer security)"/>
              </a:rPr>
              <a:t>exploits</a:t>
            </a:r>
            <a:r>
              <a:rPr lang="en-US" b="0" i="0" dirty="0">
                <a:solidFill>
                  <a:srgbClr val="202122"/>
                </a:solidFill>
                <a:effectLst/>
                <a:latin typeface="Arial" panose="020B0604020202020204" pitchFamily="34" charset="0"/>
              </a:rPr>
              <a:t> to break into computer systems and access data which would otherwise be unavailable to them – hacking can also be utilized by legitimate figures in legal situations.</a:t>
            </a:r>
          </a:p>
          <a:p>
            <a:endParaRPr lang="en-US" b="0" i="0" dirty="0">
              <a:solidFill>
                <a:srgbClr val="202122"/>
              </a:solidFill>
              <a:effectLst/>
              <a:latin typeface="Arial" panose="020B0604020202020204" pitchFamily="34" charset="0"/>
            </a:endParaRPr>
          </a:p>
          <a:p>
            <a:r>
              <a:rPr lang="en-US" b="1" i="0" dirty="0">
                <a:solidFill>
                  <a:srgbClr val="202122"/>
                </a:solidFill>
                <a:effectLst/>
                <a:latin typeface="Arial" panose="020B0604020202020204" pitchFamily="34" charset="0"/>
              </a:rPr>
              <a:t>For example, </a:t>
            </a:r>
            <a:r>
              <a:rPr lang="en-US" b="0" i="0" dirty="0">
                <a:solidFill>
                  <a:srgbClr val="202122"/>
                </a:solidFill>
                <a:effectLst/>
                <a:latin typeface="Arial" panose="020B0604020202020204" pitchFamily="34" charset="0"/>
              </a:rPr>
              <a:t>law enforcement agencies sometimes use hacking techniques in order to collect evidence on criminals and other malicious actors.</a:t>
            </a:r>
            <a:endParaRPr lang="en-IN" dirty="0"/>
          </a:p>
        </p:txBody>
      </p:sp>
    </p:spTree>
    <p:extLst>
      <p:ext uri="{BB962C8B-B14F-4D97-AF65-F5344CB8AC3E}">
        <p14:creationId xmlns:p14="http://schemas.microsoft.com/office/powerpoint/2010/main" val="3984175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2273070" y="2597508"/>
            <a:ext cx="8743323" cy="1982444"/>
          </a:xfrm>
        </p:spPr>
        <p:txBody>
          <a:bodyPr>
            <a:noAutofit/>
          </a:bodyPr>
          <a:lstStyle/>
          <a:p>
            <a:pPr algn="l" fontAlgn="base"/>
            <a:r>
              <a:rPr lang="en-IN" sz="4800" b="1" i="0" dirty="0">
                <a:solidFill>
                  <a:srgbClr val="5FCBEF"/>
                </a:solidFill>
                <a:effectLst/>
              </a:rPr>
              <a:t>Types of hackers</a:t>
            </a:r>
          </a:p>
        </p:txBody>
      </p:sp>
    </p:spTree>
    <p:extLst>
      <p:ext uri="{BB962C8B-B14F-4D97-AF65-F5344CB8AC3E}">
        <p14:creationId xmlns:p14="http://schemas.microsoft.com/office/powerpoint/2010/main" val="3773537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r>
              <a:rPr lang="en-IN" dirty="0"/>
              <a:t>Types of Hackers</a:t>
            </a:r>
          </a:p>
        </p:txBody>
      </p:sp>
      <p:pic>
        <p:nvPicPr>
          <p:cNvPr id="8" name="Picture 7">
            <a:extLst>
              <a:ext uri="{FF2B5EF4-FFF2-40B4-BE49-F238E27FC236}">
                <a16:creationId xmlns:a16="http://schemas.microsoft.com/office/drawing/2014/main" id="{7D148CF1-99AF-46DA-AEF1-FC25869F1A6F}"/>
              </a:ext>
            </a:extLst>
          </p:cNvPr>
          <p:cNvPicPr>
            <a:picLocks noChangeAspect="1"/>
          </p:cNvPicPr>
          <p:nvPr/>
        </p:nvPicPr>
        <p:blipFill>
          <a:blip r:embed="rId2"/>
          <a:stretch>
            <a:fillRect/>
          </a:stretch>
        </p:blipFill>
        <p:spPr>
          <a:xfrm>
            <a:off x="588397" y="1819020"/>
            <a:ext cx="9248770" cy="2522392"/>
          </a:xfrm>
          <a:prstGeom prst="rect">
            <a:avLst/>
          </a:prstGeom>
        </p:spPr>
      </p:pic>
    </p:spTree>
    <p:extLst>
      <p:ext uri="{BB962C8B-B14F-4D97-AF65-F5344CB8AC3E}">
        <p14:creationId xmlns:p14="http://schemas.microsoft.com/office/powerpoint/2010/main" val="777097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White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5355312"/>
          </a:xfrm>
          <a:prstGeom prst="rect">
            <a:avLst/>
          </a:prstGeom>
          <a:noFill/>
        </p:spPr>
        <p:txBody>
          <a:bodyPr wrap="square" rtlCol="0">
            <a:spAutoFit/>
          </a:bodyPr>
          <a:lstStyle/>
          <a:p>
            <a:pPr algn="l" fontAlgn="base"/>
            <a:r>
              <a:rPr lang="en-US" b="0" i="0" dirty="0">
                <a:solidFill>
                  <a:srgbClr val="323C3E"/>
                </a:solidFill>
                <a:effectLst/>
                <a:latin typeface="Lato"/>
              </a:rPr>
              <a:t>White hat hackers are types of hackers who’re professionals with expertise in cybersecurity. They are </a:t>
            </a:r>
            <a:r>
              <a:rPr lang="en-US" b="1" i="0" dirty="0">
                <a:solidFill>
                  <a:srgbClr val="323C3E"/>
                </a:solidFill>
                <a:effectLst/>
                <a:latin typeface="Lato"/>
              </a:rPr>
              <a:t>authorized or certified to hack the systems</a:t>
            </a:r>
            <a:r>
              <a:rPr lang="en-US" b="0" i="0" dirty="0">
                <a:solidFill>
                  <a:srgbClr val="323C3E"/>
                </a:solidFill>
                <a:effectLst/>
                <a:latin typeface="Lato"/>
              </a:rPr>
              <a:t>. </a:t>
            </a:r>
          </a:p>
          <a:p>
            <a:pPr algn="l" fontAlgn="base"/>
            <a:endParaRPr lang="en-US" dirty="0">
              <a:solidFill>
                <a:srgbClr val="323C3E"/>
              </a:solidFill>
              <a:latin typeface="Lato"/>
            </a:endParaRPr>
          </a:p>
          <a:p>
            <a:pPr algn="l" fontAlgn="base"/>
            <a:r>
              <a:rPr lang="en-US" b="0" i="0" dirty="0">
                <a:solidFill>
                  <a:srgbClr val="323C3E"/>
                </a:solidFill>
                <a:effectLst/>
                <a:latin typeface="Lato"/>
              </a:rPr>
              <a:t>These White Hat Hackers work for governments or organizations by getting into the system. They hack the system from the loopholes in the cybersecurity of the organization. This hacking is done to test the level of cybersecurity in their organization. </a:t>
            </a:r>
          </a:p>
          <a:p>
            <a:pPr algn="l" fontAlgn="base"/>
            <a:r>
              <a:rPr lang="en-US" b="0" i="0" dirty="0">
                <a:solidFill>
                  <a:srgbClr val="323C3E"/>
                </a:solidFill>
                <a:effectLst/>
                <a:latin typeface="Lato"/>
              </a:rPr>
              <a:t>By doing so, they identify the weak points and fix them to avoid attacks from external sources. White hat hackers work as per the rules and regulations set by the government.  White hat hackers are also known as </a:t>
            </a:r>
            <a:r>
              <a:rPr lang="en-US" b="1" i="0" dirty="0">
                <a:solidFill>
                  <a:srgbClr val="323C3E"/>
                </a:solidFill>
                <a:effectLst/>
                <a:latin typeface="Lato"/>
              </a:rPr>
              <a:t>ethical hackers</a:t>
            </a:r>
            <a:r>
              <a:rPr lang="en-US" b="0" i="0" dirty="0">
                <a:solidFill>
                  <a:srgbClr val="323C3E"/>
                </a:solidFill>
                <a:effectLst/>
                <a:latin typeface="Lato"/>
              </a:rPr>
              <a:t>.</a:t>
            </a:r>
          </a:p>
          <a:p>
            <a:pPr algn="l" fontAlgn="base"/>
            <a:endParaRPr lang="en-US" b="0" i="0" dirty="0">
              <a:solidFill>
                <a:srgbClr val="323C3E"/>
              </a:solidFill>
              <a:effectLst/>
              <a:latin typeface="Lato"/>
            </a:endParaRPr>
          </a:p>
          <a:p>
            <a:pPr algn="l" fontAlgn="base"/>
            <a:r>
              <a:rPr lang="en-US" b="1" i="0" dirty="0">
                <a:solidFill>
                  <a:srgbClr val="000000"/>
                </a:solidFill>
                <a:effectLst/>
                <a:latin typeface="inherit"/>
              </a:rPr>
              <a:t>Motives &amp; Aims:</a:t>
            </a:r>
            <a:r>
              <a:rPr lang="en-US" b="0" i="0" dirty="0">
                <a:solidFill>
                  <a:srgbClr val="000000"/>
                </a:solidFill>
                <a:effectLst/>
                <a:latin typeface="Lato"/>
              </a:rPr>
              <a:t> </a:t>
            </a:r>
          </a:p>
          <a:p>
            <a:pPr algn="l" fontAlgn="base"/>
            <a:r>
              <a:rPr lang="en-US" dirty="0">
                <a:solidFill>
                  <a:srgbClr val="000000"/>
                </a:solidFill>
                <a:latin typeface="Lato"/>
              </a:rPr>
              <a:t>		</a:t>
            </a:r>
            <a:r>
              <a:rPr lang="en-US" b="0" i="0" dirty="0">
                <a:solidFill>
                  <a:srgbClr val="000000"/>
                </a:solidFill>
                <a:effectLst/>
                <a:latin typeface="Lato"/>
              </a:rPr>
              <a:t>The goals of these types of hackers are helping businesses and an appetite for detecting gaps in networks’ security. They aim to </a:t>
            </a:r>
            <a:r>
              <a:rPr lang="en-US" b="1" i="0" dirty="0">
                <a:solidFill>
                  <a:srgbClr val="000000"/>
                </a:solidFill>
                <a:effectLst/>
                <a:latin typeface="Lato"/>
              </a:rPr>
              <a:t>protect and assist companies</a:t>
            </a:r>
            <a:r>
              <a:rPr lang="en-US" b="0" i="0" dirty="0">
                <a:solidFill>
                  <a:srgbClr val="000000"/>
                </a:solidFill>
                <a:effectLst/>
                <a:latin typeface="Lato"/>
              </a:rPr>
              <a:t> in the ongoing battle </a:t>
            </a:r>
            <a:r>
              <a:rPr lang="en-US" b="1" i="0" dirty="0">
                <a:solidFill>
                  <a:srgbClr val="000000"/>
                </a:solidFill>
                <a:effectLst/>
                <a:latin typeface="Lato"/>
              </a:rPr>
              <a:t>against cyber threats</a:t>
            </a:r>
            <a:r>
              <a:rPr lang="en-US" b="0" i="0" dirty="0">
                <a:solidFill>
                  <a:srgbClr val="000000"/>
                </a:solidFill>
                <a:effectLst/>
                <a:latin typeface="Lato"/>
              </a:rPr>
              <a:t>. </a:t>
            </a:r>
          </a:p>
          <a:p>
            <a:pPr algn="l" fontAlgn="base"/>
            <a:endParaRPr lang="en-US" dirty="0">
              <a:solidFill>
                <a:srgbClr val="000000"/>
              </a:solidFill>
              <a:latin typeface="Lato"/>
            </a:endParaRPr>
          </a:p>
          <a:p>
            <a:pPr algn="l" fontAlgn="base"/>
            <a:r>
              <a:rPr lang="en-US" b="0" i="0" dirty="0">
                <a:solidFill>
                  <a:srgbClr val="000000"/>
                </a:solidFill>
                <a:effectLst/>
                <a:latin typeface="Lato"/>
              </a:rPr>
              <a:t>A White Hat hacker is any individual who will help protect the company from raising cyber crimes. They help enterprises create </a:t>
            </a:r>
            <a:r>
              <a:rPr lang="en-US" b="0" i="0" dirty="0" err="1">
                <a:solidFill>
                  <a:srgbClr val="000000"/>
                </a:solidFill>
                <a:effectLst/>
                <a:latin typeface="Lato"/>
              </a:rPr>
              <a:t>defence</a:t>
            </a:r>
            <a:r>
              <a:rPr lang="en-US" b="0" i="0" dirty="0">
                <a:solidFill>
                  <a:srgbClr val="000000"/>
                </a:solidFill>
                <a:effectLst/>
                <a:latin typeface="Lato"/>
              </a:rPr>
              <a:t>, detect vulnerabilities, and solve them before other cybercriminals can find them. </a:t>
            </a:r>
          </a:p>
          <a:p>
            <a:endParaRPr lang="en-IN" dirty="0"/>
          </a:p>
        </p:txBody>
      </p:sp>
    </p:spTree>
    <p:extLst>
      <p:ext uri="{BB962C8B-B14F-4D97-AF65-F5344CB8AC3E}">
        <p14:creationId xmlns:p14="http://schemas.microsoft.com/office/powerpoint/2010/main" val="1607914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Gray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3139321"/>
          </a:xfrm>
          <a:prstGeom prst="rect">
            <a:avLst/>
          </a:prstGeom>
          <a:noFill/>
        </p:spPr>
        <p:txBody>
          <a:bodyPr wrap="square" rtlCol="0">
            <a:spAutoFit/>
          </a:bodyPr>
          <a:lstStyle/>
          <a:p>
            <a:pPr algn="l" fontAlgn="base"/>
            <a:r>
              <a:rPr lang="en-US" b="0" i="0" dirty="0">
                <a:solidFill>
                  <a:srgbClr val="323C3E"/>
                </a:solidFill>
                <a:effectLst/>
                <a:latin typeface="Lato"/>
              </a:rPr>
              <a:t>The intention behind the hacking is considered while categorizing the hacker. The Gray hat hacker falls in </a:t>
            </a:r>
            <a:r>
              <a:rPr lang="en-US" b="1" i="0" dirty="0">
                <a:solidFill>
                  <a:srgbClr val="323C3E"/>
                </a:solidFill>
                <a:effectLst/>
                <a:latin typeface="Lato"/>
              </a:rPr>
              <a:t>between the black hat hackers and white hat hackers</a:t>
            </a:r>
            <a:r>
              <a:rPr lang="en-US" b="0" i="0" dirty="0">
                <a:solidFill>
                  <a:srgbClr val="323C3E"/>
                </a:solidFill>
                <a:effectLst/>
                <a:latin typeface="Lato"/>
              </a:rPr>
              <a:t>. They are </a:t>
            </a:r>
            <a:r>
              <a:rPr lang="en-US" b="1" i="0" dirty="0">
                <a:solidFill>
                  <a:srgbClr val="323C3E"/>
                </a:solidFill>
                <a:effectLst/>
                <a:latin typeface="Lato"/>
              </a:rPr>
              <a:t>not certified, hackers</a:t>
            </a:r>
            <a:r>
              <a:rPr lang="en-US" b="0" i="0" dirty="0">
                <a:solidFill>
                  <a:srgbClr val="323C3E"/>
                </a:solidFill>
                <a:effectLst/>
                <a:latin typeface="Lato"/>
              </a:rPr>
              <a:t>. </a:t>
            </a:r>
          </a:p>
          <a:p>
            <a:pPr algn="l" fontAlgn="base"/>
            <a:r>
              <a:rPr lang="en-US" b="0" i="0" dirty="0">
                <a:solidFill>
                  <a:srgbClr val="323C3E"/>
                </a:solidFill>
                <a:effectLst/>
                <a:latin typeface="Lato"/>
              </a:rPr>
              <a:t>These types of hackers </a:t>
            </a:r>
            <a:r>
              <a:rPr lang="en-US" b="1" i="0" dirty="0">
                <a:solidFill>
                  <a:srgbClr val="323C3E"/>
                </a:solidFill>
                <a:effectLst/>
                <a:latin typeface="Lato"/>
              </a:rPr>
              <a:t>work</a:t>
            </a:r>
            <a:r>
              <a:rPr lang="en-US" b="0" i="0" dirty="0">
                <a:solidFill>
                  <a:srgbClr val="323C3E"/>
                </a:solidFill>
                <a:effectLst/>
                <a:latin typeface="Lato"/>
              </a:rPr>
              <a:t> with either </a:t>
            </a:r>
            <a:r>
              <a:rPr lang="en-US" b="1" i="0" dirty="0">
                <a:solidFill>
                  <a:srgbClr val="323C3E"/>
                </a:solidFill>
                <a:effectLst/>
                <a:latin typeface="Lato"/>
              </a:rPr>
              <a:t>good or bad intentions</a:t>
            </a:r>
            <a:r>
              <a:rPr lang="en-US" b="0" i="0" dirty="0">
                <a:solidFill>
                  <a:srgbClr val="323C3E"/>
                </a:solidFill>
                <a:effectLst/>
                <a:latin typeface="Lato"/>
              </a:rPr>
              <a:t>. </a:t>
            </a:r>
          </a:p>
          <a:p>
            <a:pPr algn="l" fontAlgn="base"/>
            <a:r>
              <a:rPr lang="en-US" b="0" i="0" dirty="0">
                <a:solidFill>
                  <a:srgbClr val="323C3E"/>
                </a:solidFill>
                <a:effectLst/>
                <a:latin typeface="Lato"/>
              </a:rPr>
              <a:t>The hacking might be for their gain. </a:t>
            </a:r>
          </a:p>
          <a:p>
            <a:pPr algn="l" fontAlgn="base"/>
            <a:r>
              <a:rPr lang="en-US" b="0" i="0" dirty="0">
                <a:solidFill>
                  <a:srgbClr val="323C3E"/>
                </a:solidFill>
                <a:effectLst/>
                <a:latin typeface="Lato"/>
              </a:rPr>
              <a:t>The intention behind hacking decides the type of hacker. </a:t>
            </a:r>
          </a:p>
          <a:p>
            <a:pPr algn="l" fontAlgn="base"/>
            <a:r>
              <a:rPr lang="en-US" b="0" i="0" dirty="0">
                <a:solidFill>
                  <a:srgbClr val="323C3E"/>
                </a:solidFill>
                <a:effectLst/>
                <a:latin typeface="Lato"/>
              </a:rPr>
              <a:t>If the intention is for </a:t>
            </a:r>
            <a:r>
              <a:rPr lang="en-US" b="1" i="0" dirty="0">
                <a:solidFill>
                  <a:srgbClr val="323C3E"/>
                </a:solidFill>
                <a:effectLst/>
                <a:latin typeface="Lato"/>
              </a:rPr>
              <a:t>personal gain</a:t>
            </a:r>
            <a:r>
              <a:rPr lang="en-US" b="0" i="0" dirty="0">
                <a:solidFill>
                  <a:srgbClr val="323C3E"/>
                </a:solidFill>
                <a:effectLst/>
                <a:latin typeface="Lato"/>
              </a:rPr>
              <a:t> then the hacker is considered to be a gray hat hacker.</a:t>
            </a:r>
          </a:p>
          <a:p>
            <a:pPr algn="l" fontAlgn="base"/>
            <a:endParaRPr lang="en-US" b="1" i="0" dirty="0">
              <a:solidFill>
                <a:srgbClr val="323C3E"/>
              </a:solidFill>
              <a:effectLst/>
              <a:latin typeface="inherit"/>
            </a:endParaRPr>
          </a:p>
          <a:p>
            <a:pPr algn="l" fontAlgn="base"/>
            <a:r>
              <a:rPr lang="en-US" b="1" i="0" dirty="0">
                <a:solidFill>
                  <a:srgbClr val="323C3E"/>
                </a:solidFill>
                <a:effectLst/>
                <a:latin typeface="inherit"/>
              </a:rPr>
              <a:t>Motives &amp; Aims:</a:t>
            </a:r>
            <a:r>
              <a:rPr lang="en-US" b="0" i="0" dirty="0">
                <a:solidFill>
                  <a:srgbClr val="323C3E"/>
                </a:solidFill>
                <a:effectLst/>
                <a:latin typeface="Lato"/>
              </a:rPr>
              <a:t> The difference is, they don’t want to rob people nor want to help people in particular. Rather, they enjoy experimenting with systems to find loopholes, crack defenses, and generally find a fun hacking experience.</a:t>
            </a:r>
          </a:p>
        </p:txBody>
      </p:sp>
    </p:spTree>
    <p:extLst>
      <p:ext uri="{BB962C8B-B14F-4D97-AF65-F5344CB8AC3E}">
        <p14:creationId xmlns:p14="http://schemas.microsoft.com/office/powerpoint/2010/main" val="2153503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Black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3139321"/>
          </a:xfrm>
          <a:prstGeom prst="rect">
            <a:avLst/>
          </a:prstGeom>
          <a:noFill/>
        </p:spPr>
        <p:txBody>
          <a:bodyPr wrap="square" rtlCol="0">
            <a:spAutoFit/>
          </a:bodyPr>
          <a:lstStyle/>
          <a:p>
            <a:pPr algn="l" fontAlgn="base"/>
            <a:r>
              <a:rPr lang="en-US" b="0" i="0" dirty="0">
                <a:solidFill>
                  <a:srgbClr val="323C3E"/>
                </a:solidFill>
                <a:effectLst/>
                <a:latin typeface="Lato"/>
              </a:rPr>
              <a:t>Black hat hackers are also </a:t>
            </a:r>
            <a:r>
              <a:rPr lang="en-US" b="1" i="0" dirty="0">
                <a:solidFill>
                  <a:srgbClr val="323C3E"/>
                </a:solidFill>
                <a:effectLst/>
                <a:latin typeface="Lato"/>
              </a:rPr>
              <a:t>knowledgeable computer experts</a:t>
            </a:r>
            <a:r>
              <a:rPr lang="en-US" b="0" i="0" dirty="0">
                <a:solidFill>
                  <a:srgbClr val="323C3E"/>
                </a:solidFill>
                <a:effectLst/>
                <a:latin typeface="Lato"/>
              </a:rPr>
              <a:t> but with the wrong intention. They attack other systems </a:t>
            </a:r>
            <a:r>
              <a:rPr lang="en-US" b="1" i="0" dirty="0">
                <a:solidFill>
                  <a:srgbClr val="323C3E"/>
                </a:solidFill>
                <a:effectLst/>
                <a:latin typeface="Lato"/>
              </a:rPr>
              <a:t>to get access to systems</a:t>
            </a:r>
            <a:r>
              <a:rPr lang="en-US" b="0" i="0" dirty="0">
                <a:solidFill>
                  <a:srgbClr val="323C3E"/>
                </a:solidFill>
                <a:effectLst/>
                <a:latin typeface="Lato"/>
              </a:rPr>
              <a:t> where they do not have authorized entry. On gaining entry they might steal the data or destroy the system. </a:t>
            </a:r>
          </a:p>
          <a:p>
            <a:pPr algn="l" fontAlgn="base"/>
            <a:r>
              <a:rPr lang="en-US" b="0" i="0" dirty="0">
                <a:solidFill>
                  <a:srgbClr val="323C3E"/>
                </a:solidFill>
                <a:effectLst/>
                <a:latin typeface="Lato"/>
              </a:rPr>
              <a:t>The hacking practices used by these types of hackers depend on the individual’s hacking capacity and knowledge. </a:t>
            </a:r>
          </a:p>
          <a:p>
            <a:pPr algn="l" fontAlgn="base"/>
            <a:r>
              <a:rPr lang="en-US" b="0" i="0" dirty="0">
                <a:solidFill>
                  <a:srgbClr val="323C3E"/>
                </a:solidFill>
                <a:effectLst/>
                <a:latin typeface="Lato"/>
              </a:rPr>
              <a:t>As the intentions of the hacker make the hacker a criminal. </a:t>
            </a:r>
          </a:p>
          <a:p>
            <a:pPr algn="l" fontAlgn="base"/>
            <a:r>
              <a:rPr lang="en-US" b="0" i="0" dirty="0">
                <a:solidFill>
                  <a:srgbClr val="323C3E"/>
                </a:solidFill>
                <a:effectLst/>
                <a:latin typeface="Lato"/>
              </a:rPr>
              <a:t>The malicious action intent of the individual cannot be gauged either can the extent of the breach while hacking</a:t>
            </a:r>
          </a:p>
          <a:p>
            <a:pPr algn="l" fontAlgn="base"/>
            <a:r>
              <a:rPr lang="en-US" b="1" i="0" dirty="0">
                <a:solidFill>
                  <a:srgbClr val="323C3E"/>
                </a:solidFill>
                <a:effectLst/>
                <a:latin typeface="inherit"/>
              </a:rPr>
              <a:t>Motives &amp; Aims:</a:t>
            </a:r>
            <a:r>
              <a:rPr lang="en-US" b="0" i="0" dirty="0">
                <a:solidFill>
                  <a:srgbClr val="323C3E"/>
                </a:solidFill>
                <a:effectLst/>
                <a:latin typeface="Lato"/>
              </a:rPr>
              <a:t> To hack into organizations’ networks and </a:t>
            </a:r>
            <a:r>
              <a:rPr lang="en-US" b="1" i="0" dirty="0">
                <a:solidFill>
                  <a:srgbClr val="323C3E"/>
                </a:solidFill>
                <a:effectLst/>
                <a:latin typeface="Lato"/>
              </a:rPr>
              <a:t>steal bank data, funds or sensitive information</a:t>
            </a:r>
            <a:r>
              <a:rPr lang="en-US" b="0" i="0" dirty="0">
                <a:solidFill>
                  <a:srgbClr val="323C3E"/>
                </a:solidFill>
                <a:effectLst/>
                <a:latin typeface="Lato"/>
              </a:rPr>
              <a:t>. Normally, they use the stolen resources to profit themselves, sell them on the black market or harass their target company.</a:t>
            </a:r>
          </a:p>
        </p:txBody>
      </p:sp>
    </p:spTree>
    <p:extLst>
      <p:ext uri="{BB962C8B-B14F-4D97-AF65-F5344CB8AC3E}">
        <p14:creationId xmlns:p14="http://schemas.microsoft.com/office/powerpoint/2010/main" val="3359011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Script Kiddies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3970318"/>
          </a:xfrm>
          <a:prstGeom prst="rect">
            <a:avLst/>
          </a:prstGeom>
          <a:noFill/>
        </p:spPr>
        <p:txBody>
          <a:bodyPr wrap="square" rtlCol="0">
            <a:spAutoFit/>
          </a:bodyPr>
          <a:lstStyle/>
          <a:p>
            <a:pPr algn="l" fontAlgn="base"/>
            <a:r>
              <a:rPr lang="en-US" b="0" i="0" dirty="0">
                <a:solidFill>
                  <a:srgbClr val="323C3E"/>
                </a:solidFill>
                <a:effectLst/>
                <a:latin typeface="Lato"/>
              </a:rPr>
              <a:t>It is a known fact that half knowledge is always dangerous. The Script Kiddies are amateurs types of hackers in the field of hacking. They try to hack the system with scripts from other fellow hackers. They try to hack the systems, networks, or websites. </a:t>
            </a:r>
          </a:p>
          <a:p>
            <a:pPr algn="l" fontAlgn="base"/>
            <a:endParaRPr lang="en-US" dirty="0">
              <a:solidFill>
                <a:srgbClr val="323C3E"/>
              </a:solidFill>
              <a:latin typeface="Lato"/>
            </a:endParaRPr>
          </a:p>
          <a:p>
            <a:pPr algn="l" fontAlgn="base"/>
            <a:r>
              <a:rPr lang="en-US" b="0" i="0" dirty="0">
                <a:solidFill>
                  <a:srgbClr val="323C3E"/>
                </a:solidFill>
                <a:effectLst/>
                <a:latin typeface="Lato"/>
              </a:rPr>
              <a:t>The intention behind the hacking is just </a:t>
            </a:r>
            <a:r>
              <a:rPr lang="en-US" b="1" i="0" dirty="0">
                <a:solidFill>
                  <a:srgbClr val="323C3E"/>
                </a:solidFill>
                <a:effectLst/>
                <a:latin typeface="Lato"/>
              </a:rPr>
              <a:t>to get attention from their peers</a:t>
            </a:r>
            <a:r>
              <a:rPr lang="en-US" b="0" i="0" dirty="0">
                <a:solidFill>
                  <a:srgbClr val="323C3E"/>
                </a:solidFill>
                <a:effectLst/>
                <a:latin typeface="Lato"/>
              </a:rPr>
              <a:t>. </a:t>
            </a:r>
          </a:p>
          <a:p>
            <a:pPr algn="l" fontAlgn="base"/>
            <a:endParaRPr lang="en-US" dirty="0">
              <a:solidFill>
                <a:srgbClr val="323C3E"/>
              </a:solidFill>
              <a:latin typeface="Lato"/>
            </a:endParaRPr>
          </a:p>
          <a:p>
            <a:pPr algn="l" fontAlgn="base"/>
            <a:r>
              <a:rPr lang="en-US" b="0" i="0" dirty="0">
                <a:solidFill>
                  <a:srgbClr val="323C3E"/>
                </a:solidFill>
                <a:effectLst/>
                <a:latin typeface="Lato"/>
              </a:rPr>
              <a:t>Script Kiddies are juveniles who do not have complete knowledge of the hacking process.</a:t>
            </a:r>
          </a:p>
          <a:p>
            <a:pPr algn="l" fontAlgn="base"/>
            <a:endParaRPr lang="en-US" b="1" i="0" dirty="0">
              <a:solidFill>
                <a:srgbClr val="323C3E"/>
              </a:solidFill>
              <a:effectLst/>
              <a:latin typeface="inherit"/>
            </a:endParaRPr>
          </a:p>
          <a:p>
            <a:pPr algn="l" fontAlgn="base"/>
            <a:r>
              <a:rPr lang="en-US" b="1" i="0" dirty="0">
                <a:solidFill>
                  <a:srgbClr val="323C3E"/>
                </a:solidFill>
                <a:effectLst/>
                <a:latin typeface="inherit"/>
              </a:rPr>
              <a:t>Motives &amp; Aims:</a:t>
            </a:r>
            <a:r>
              <a:rPr lang="en-US" b="0" i="0" dirty="0">
                <a:solidFill>
                  <a:srgbClr val="323C3E"/>
                </a:solidFill>
                <a:effectLst/>
                <a:latin typeface="Lato"/>
              </a:rPr>
              <a:t> One standard Kiddie Script attack is a DoS (Denial of Service) or DDoS attack (Distributed Denial of Service). </a:t>
            </a:r>
          </a:p>
          <a:p>
            <a:pPr algn="l" fontAlgn="base"/>
            <a:r>
              <a:rPr lang="en-US" b="0" i="0" dirty="0">
                <a:solidFill>
                  <a:srgbClr val="323C3E"/>
                </a:solidFill>
                <a:effectLst/>
                <a:latin typeface="Lato"/>
              </a:rPr>
              <a:t>This simply means that an IP address is flooded with too many excessive traffic that it collapses. </a:t>
            </a:r>
          </a:p>
          <a:p>
            <a:pPr algn="l" fontAlgn="base"/>
            <a:r>
              <a:rPr lang="en-US" b="0" i="0" dirty="0">
                <a:solidFill>
                  <a:srgbClr val="323C3E"/>
                </a:solidFill>
                <a:effectLst/>
                <a:latin typeface="Lato"/>
              </a:rPr>
              <a:t>Consider several </a:t>
            </a:r>
            <a:r>
              <a:rPr lang="en-US" b="1" i="0" dirty="0">
                <a:solidFill>
                  <a:srgbClr val="323C3E"/>
                </a:solidFill>
                <a:effectLst/>
                <a:latin typeface="Lato"/>
              </a:rPr>
              <a:t>Black Friday shopping websites</a:t>
            </a:r>
            <a:r>
              <a:rPr lang="en-US" b="0" i="0" dirty="0">
                <a:solidFill>
                  <a:srgbClr val="323C3E"/>
                </a:solidFill>
                <a:effectLst/>
                <a:latin typeface="Lato"/>
              </a:rPr>
              <a:t>, for instance. It creates confusion and prevents someone else uses the service.</a:t>
            </a:r>
          </a:p>
        </p:txBody>
      </p:sp>
    </p:spTree>
    <p:extLst>
      <p:ext uri="{BB962C8B-B14F-4D97-AF65-F5344CB8AC3E}">
        <p14:creationId xmlns:p14="http://schemas.microsoft.com/office/powerpoint/2010/main" val="3502095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Blue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2585323"/>
          </a:xfrm>
          <a:prstGeom prst="rect">
            <a:avLst/>
          </a:prstGeom>
          <a:noFill/>
        </p:spPr>
        <p:txBody>
          <a:bodyPr wrap="square" rtlCol="0">
            <a:spAutoFit/>
          </a:bodyPr>
          <a:lstStyle/>
          <a:p>
            <a:pPr algn="l" fontAlgn="base"/>
            <a:r>
              <a:rPr lang="en-US" b="0" i="0" dirty="0">
                <a:solidFill>
                  <a:srgbClr val="323C3E"/>
                </a:solidFill>
                <a:effectLst/>
                <a:latin typeface="Lato"/>
              </a:rPr>
              <a:t>Blue Hat Hackers are types of hackers who’re similar to Script Kiddies. </a:t>
            </a:r>
          </a:p>
          <a:p>
            <a:pPr algn="l" fontAlgn="base"/>
            <a:endParaRPr lang="en-US" dirty="0">
              <a:solidFill>
                <a:srgbClr val="323C3E"/>
              </a:solidFill>
              <a:latin typeface="Lato"/>
            </a:endParaRPr>
          </a:p>
          <a:p>
            <a:pPr algn="l" fontAlgn="base"/>
            <a:r>
              <a:rPr lang="en-US" b="0" i="0" dirty="0">
                <a:solidFill>
                  <a:srgbClr val="323C3E"/>
                </a:solidFill>
                <a:effectLst/>
                <a:latin typeface="Lato"/>
              </a:rPr>
              <a:t>The intent </a:t>
            </a:r>
            <a:r>
              <a:rPr lang="en-US" b="1" i="0" dirty="0">
                <a:solidFill>
                  <a:srgbClr val="323C3E"/>
                </a:solidFill>
                <a:effectLst/>
                <a:latin typeface="Lato"/>
              </a:rPr>
              <a:t>to learn is missing</a:t>
            </a:r>
            <a:r>
              <a:rPr lang="en-US" b="0" i="0" dirty="0">
                <a:solidFill>
                  <a:srgbClr val="323C3E"/>
                </a:solidFill>
                <a:effectLst/>
                <a:latin typeface="Lato"/>
              </a:rPr>
              <a:t>. </a:t>
            </a:r>
          </a:p>
          <a:p>
            <a:pPr algn="l" fontAlgn="base"/>
            <a:endParaRPr lang="en-US" dirty="0">
              <a:solidFill>
                <a:srgbClr val="323C3E"/>
              </a:solidFill>
              <a:latin typeface="Lato"/>
            </a:endParaRPr>
          </a:p>
          <a:p>
            <a:pPr algn="l" fontAlgn="base"/>
            <a:r>
              <a:rPr lang="en-US" b="0" i="0" dirty="0">
                <a:solidFill>
                  <a:srgbClr val="323C3E"/>
                </a:solidFill>
                <a:effectLst/>
                <a:latin typeface="Lato"/>
              </a:rPr>
              <a:t>They use hacking as a weapon to </a:t>
            </a:r>
            <a:r>
              <a:rPr lang="en-US" b="1" i="0" dirty="0">
                <a:solidFill>
                  <a:srgbClr val="323C3E"/>
                </a:solidFill>
                <a:effectLst/>
                <a:latin typeface="Lato"/>
              </a:rPr>
              <a:t>gain popularity</a:t>
            </a:r>
            <a:r>
              <a:rPr lang="en-US" b="0" i="0" dirty="0">
                <a:solidFill>
                  <a:srgbClr val="323C3E"/>
                </a:solidFill>
                <a:effectLst/>
                <a:latin typeface="Lato"/>
              </a:rPr>
              <a:t> </a:t>
            </a:r>
            <a:r>
              <a:rPr lang="en-US" b="1" i="0" dirty="0">
                <a:solidFill>
                  <a:srgbClr val="323C3E"/>
                </a:solidFill>
                <a:effectLst/>
                <a:latin typeface="Lato"/>
              </a:rPr>
              <a:t>among their fellow beings</a:t>
            </a:r>
            <a:r>
              <a:rPr lang="en-US" b="0" i="0" dirty="0">
                <a:solidFill>
                  <a:srgbClr val="323C3E"/>
                </a:solidFill>
                <a:effectLst/>
                <a:latin typeface="Lato"/>
              </a:rPr>
              <a:t>. </a:t>
            </a:r>
          </a:p>
          <a:p>
            <a:pPr algn="l" fontAlgn="base"/>
            <a:r>
              <a:rPr lang="en-US" b="0" i="0" dirty="0">
                <a:solidFill>
                  <a:srgbClr val="323C3E"/>
                </a:solidFill>
                <a:effectLst/>
                <a:latin typeface="Lato"/>
              </a:rPr>
              <a:t>They use hacking to settle scores with their adversaries. </a:t>
            </a:r>
          </a:p>
          <a:p>
            <a:pPr algn="l" fontAlgn="base"/>
            <a:endParaRPr lang="en-US" dirty="0">
              <a:solidFill>
                <a:srgbClr val="323C3E"/>
              </a:solidFill>
              <a:latin typeface="Lato"/>
            </a:endParaRPr>
          </a:p>
          <a:p>
            <a:pPr algn="l" fontAlgn="base"/>
            <a:r>
              <a:rPr lang="en-US" b="0" i="0" dirty="0">
                <a:solidFill>
                  <a:srgbClr val="323C3E"/>
                </a:solidFill>
                <a:effectLst/>
                <a:latin typeface="Lato"/>
              </a:rPr>
              <a:t>Blue Hat Hackers are dangerous due to the intent behind the hacking rather than their knowledge.</a:t>
            </a:r>
          </a:p>
        </p:txBody>
      </p:sp>
    </p:spTree>
    <p:extLst>
      <p:ext uri="{BB962C8B-B14F-4D97-AF65-F5344CB8AC3E}">
        <p14:creationId xmlns:p14="http://schemas.microsoft.com/office/powerpoint/2010/main" val="3517194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Green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3539430"/>
          </a:xfrm>
          <a:prstGeom prst="rect">
            <a:avLst/>
          </a:prstGeom>
          <a:noFill/>
        </p:spPr>
        <p:txBody>
          <a:bodyPr wrap="square" rtlCol="0">
            <a:spAutoFit/>
          </a:bodyPr>
          <a:lstStyle/>
          <a:p>
            <a:pPr algn="l" fontAlgn="base"/>
            <a:r>
              <a:rPr lang="en-US" sz="2800" b="0" i="0" dirty="0">
                <a:solidFill>
                  <a:srgbClr val="323C3E"/>
                </a:solidFill>
                <a:effectLst/>
                <a:latin typeface="Lato"/>
              </a:rPr>
              <a:t>Green hat hackers are types of hackers who’re </a:t>
            </a:r>
            <a:r>
              <a:rPr lang="en-US" sz="2800" b="1" i="0" dirty="0">
                <a:solidFill>
                  <a:srgbClr val="323C3E"/>
                </a:solidFill>
                <a:effectLst/>
                <a:latin typeface="Lato"/>
              </a:rPr>
              <a:t>learning the ropes of hacking</a:t>
            </a:r>
            <a:r>
              <a:rPr lang="en-US" sz="2800" b="0" i="0" dirty="0">
                <a:solidFill>
                  <a:srgbClr val="323C3E"/>
                </a:solidFill>
                <a:effectLst/>
                <a:latin typeface="Lato"/>
              </a:rPr>
              <a:t>. </a:t>
            </a:r>
          </a:p>
          <a:p>
            <a:pPr algn="l" fontAlgn="base"/>
            <a:r>
              <a:rPr lang="en-US" sz="2800" b="0" i="0" dirty="0">
                <a:solidFill>
                  <a:srgbClr val="323C3E"/>
                </a:solidFill>
                <a:effectLst/>
                <a:latin typeface="Lato"/>
              </a:rPr>
              <a:t>They are slightly different from the Script Kiddies due to their intention. </a:t>
            </a:r>
          </a:p>
          <a:p>
            <a:pPr algn="l" fontAlgn="base"/>
            <a:r>
              <a:rPr lang="en-US" sz="2800" b="0" i="0" dirty="0">
                <a:solidFill>
                  <a:srgbClr val="323C3E"/>
                </a:solidFill>
                <a:effectLst/>
                <a:latin typeface="Lato"/>
              </a:rPr>
              <a:t>The intent is to strive and learn to become full-fledged hackers. </a:t>
            </a:r>
          </a:p>
          <a:p>
            <a:pPr algn="l" fontAlgn="base"/>
            <a:r>
              <a:rPr lang="en-US" sz="2800" b="0" i="0" dirty="0">
                <a:solidFill>
                  <a:srgbClr val="323C3E"/>
                </a:solidFill>
                <a:effectLst/>
                <a:latin typeface="Lato"/>
              </a:rPr>
              <a:t>They are looking for opportunities to learn from experienced hackers.</a:t>
            </a:r>
            <a:endParaRPr lang="en-IN" dirty="0"/>
          </a:p>
        </p:txBody>
      </p:sp>
    </p:spTree>
    <p:extLst>
      <p:ext uri="{BB962C8B-B14F-4D97-AF65-F5344CB8AC3E}">
        <p14:creationId xmlns:p14="http://schemas.microsoft.com/office/powerpoint/2010/main" val="1903987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1D49465-8792-42EC-A0C0-3E1DFA2C4BD6}"/>
              </a:ext>
            </a:extLst>
          </p:cNvPr>
          <p:cNvPicPr>
            <a:picLocks noChangeAspect="1"/>
          </p:cNvPicPr>
          <p:nvPr/>
        </p:nvPicPr>
        <p:blipFill>
          <a:blip r:embed="rId2"/>
          <a:stretch>
            <a:fillRect/>
          </a:stretch>
        </p:blipFill>
        <p:spPr>
          <a:xfrm>
            <a:off x="2128477" y="439103"/>
            <a:ext cx="6554115" cy="5849166"/>
          </a:xfrm>
          <a:prstGeom prst="rect">
            <a:avLst/>
          </a:prstGeom>
        </p:spPr>
      </p:pic>
    </p:spTree>
    <p:extLst>
      <p:ext uri="{BB962C8B-B14F-4D97-AF65-F5344CB8AC3E}">
        <p14:creationId xmlns:p14="http://schemas.microsoft.com/office/powerpoint/2010/main" val="558163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Red Hat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3416320"/>
          </a:xfrm>
          <a:prstGeom prst="rect">
            <a:avLst/>
          </a:prstGeom>
          <a:noFill/>
        </p:spPr>
        <p:txBody>
          <a:bodyPr wrap="square" rtlCol="0">
            <a:spAutoFit/>
          </a:bodyPr>
          <a:lstStyle/>
          <a:p>
            <a:pPr algn="l" fontAlgn="base"/>
            <a:r>
              <a:rPr lang="en-US" b="0" i="0" dirty="0">
                <a:solidFill>
                  <a:srgbClr val="323C3E"/>
                </a:solidFill>
                <a:effectLst/>
                <a:latin typeface="Lato"/>
              </a:rPr>
              <a:t>Red Hat Hackers are synonymous with </a:t>
            </a:r>
            <a:r>
              <a:rPr lang="en-US" b="1" i="0" dirty="0">
                <a:solidFill>
                  <a:srgbClr val="323C3E"/>
                </a:solidFill>
                <a:effectLst/>
                <a:latin typeface="Lato"/>
              </a:rPr>
              <a:t>Eagle-Eyed Hackers</a:t>
            </a:r>
            <a:r>
              <a:rPr lang="en-US" b="0" i="0" dirty="0">
                <a:solidFill>
                  <a:srgbClr val="323C3E"/>
                </a:solidFill>
                <a:effectLst/>
                <a:latin typeface="Lato"/>
              </a:rPr>
              <a:t>. They are the types of hackers who’re similar to white hackers. </a:t>
            </a:r>
          </a:p>
          <a:p>
            <a:pPr algn="l" fontAlgn="base"/>
            <a:r>
              <a:rPr lang="en-US" b="0" i="0" dirty="0">
                <a:solidFill>
                  <a:srgbClr val="323C3E"/>
                </a:solidFill>
                <a:effectLst/>
                <a:latin typeface="Lato"/>
              </a:rPr>
              <a:t>The red hat hackers </a:t>
            </a:r>
            <a:r>
              <a:rPr lang="en-US" b="1" i="0" dirty="0">
                <a:solidFill>
                  <a:srgbClr val="323C3E"/>
                </a:solidFill>
                <a:effectLst/>
                <a:latin typeface="Lato"/>
              </a:rPr>
              <a:t>intend to stop the attack of black hat hackers</a:t>
            </a:r>
            <a:r>
              <a:rPr lang="en-US" b="0" i="0" dirty="0">
                <a:solidFill>
                  <a:srgbClr val="323C3E"/>
                </a:solidFill>
                <a:effectLst/>
                <a:latin typeface="Lato"/>
              </a:rPr>
              <a:t>. </a:t>
            </a:r>
          </a:p>
          <a:p>
            <a:pPr algn="l" fontAlgn="base"/>
            <a:r>
              <a:rPr lang="en-US" b="0" i="0" dirty="0">
                <a:solidFill>
                  <a:srgbClr val="323C3E"/>
                </a:solidFill>
                <a:effectLst/>
                <a:latin typeface="Lato"/>
              </a:rPr>
              <a:t>The difference between red hat hackers and white hat hackers is in the process of hacking through intention remains the same. </a:t>
            </a:r>
          </a:p>
          <a:p>
            <a:pPr algn="l" fontAlgn="base"/>
            <a:endParaRPr lang="en-US" dirty="0">
              <a:solidFill>
                <a:srgbClr val="323C3E"/>
              </a:solidFill>
              <a:latin typeface="Lato"/>
            </a:endParaRPr>
          </a:p>
          <a:p>
            <a:pPr algn="l" fontAlgn="base"/>
            <a:r>
              <a:rPr lang="en-US" b="0" i="0" dirty="0">
                <a:solidFill>
                  <a:srgbClr val="323C3E"/>
                </a:solidFill>
                <a:effectLst/>
                <a:latin typeface="Lato"/>
              </a:rPr>
              <a:t>Red hat hackers are quite ruthless while dealing with black hat hackers or counteracting with malware. </a:t>
            </a:r>
          </a:p>
          <a:p>
            <a:pPr algn="l" fontAlgn="base"/>
            <a:endParaRPr lang="en-US" dirty="0">
              <a:solidFill>
                <a:srgbClr val="323C3E"/>
              </a:solidFill>
              <a:latin typeface="Lato"/>
            </a:endParaRPr>
          </a:p>
          <a:p>
            <a:pPr algn="l" fontAlgn="base"/>
            <a:r>
              <a:rPr lang="en-US" b="0" i="0" dirty="0">
                <a:solidFill>
                  <a:srgbClr val="323C3E"/>
                </a:solidFill>
                <a:effectLst/>
                <a:latin typeface="Lato"/>
              </a:rPr>
              <a:t>The red hat hackers continue to attack and may end up having to replace the entire system set up.</a:t>
            </a:r>
          </a:p>
          <a:p>
            <a:pPr algn="l" fontAlgn="base"/>
            <a:endParaRPr lang="en-US" b="0" i="0" dirty="0">
              <a:solidFill>
                <a:srgbClr val="323C3E"/>
              </a:solidFill>
              <a:effectLst/>
              <a:latin typeface="Lato"/>
            </a:endParaRPr>
          </a:p>
        </p:txBody>
      </p:sp>
    </p:spTree>
    <p:extLst>
      <p:ext uri="{BB962C8B-B14F-4D97-AF65-F5344CB8AC3E}">
        <p14:creationId xmlns:p14="http://schemas.microsoft.com/office/powerpoint/2010/main" val="1356375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State/Nation Sponsored Hackers</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2031325"/>
          </a:xfrm>
          <a:prstGeom prst="rect">
            <a:avLst/>
          </a:prstGeom>
          <a:noFill/>
        </p:spPr>
        <p:txBody>
          <a:bodyPr wrap="square" rtlCol="0">
            <a:spAutoFit/>
          </a:bodyPr>
          <a:lstStyle/>
          <a:p>
            <a:pPr algn="l" fontAlgn="base"/>
            <a:r>
              <a:rPr lang="en-US" b="0" i="0" dirty="0">
                <a:solidFill>
                  <a:srgbClr val="323C3E"/>
                </a:solidFill>
                <a:effectLst/>
                <a:latin typeface="Lato"/>
              </a:rPr>
              <a:t>Government appoints hackers to gain information about other countries. </a:t>
            </a:r>
          </a:p>
          <a:p>
            <a:pPr algn="l" fontAlgn="base"/>
            <a:r>
              <a:rPr lang="en-US" b="0" i="0" dirty="0">
                <a:solidFill>
                  <a:srgbClr val="323C3E"/>
                </a:solidFill>
                <a:effectLst/>
                <a:latin typeface="Lato"/>
              </a:rPr>
              <a:t>These types of hackers are known as State/Nation sponsored hackers. </a:t>
            </a:r>
          </a:p>
          <a:p>
            <a:pPr algn="l" fontAlgn="base"/>
            <a:r>
              <a:rPr lang="en-US" b="0" i="0" dirty="0">
                <a:solidFill>
                  <a:srgbClr val="323C3E"/>
                </a:solidFill>
                <a:effectLst/>
                <a:latin typeface="Lato"/>
              </a:rPr>
              <a:t>They use their knowledge to gain confidential information from other countries to be well prepared for any upcoming danger to their country. </a:t>
            </a:r>
          </a:p>
          <a:p>
            <a:pPr algn="l" fontAlgn="base"/>
            <a:r>
              <a:rPr lang="en-US" b="0" i="0" dirty="0">
                <a:solidFill>
                  <a:srgbClr val="323C3E"/>
                </a:solidFill>
                <a:effectLst/>
                <a:latin typeface="Lato"/>
              </a:rPr>
              <a:t>The sensitive information aids to be on top of every situation but also to avoid upcoming danger. </a:t>
            </a:r>
          </a:p>
          <a:p>
            <a:pPr algn="l" fontAlgn="base"/>
            <a:r>
              <a:rPr lang="en-US" b="0" i="0" dirty="0">
                <a:solidFill>
                  <a:srgbClr val="323C3E"/>
                </a:solidFill>
                <a:effectLst/>
                <a:latin typeface="Lato"/>
              </a:rPr>
              <a:t>They report only to their governments.</a:t>
            </a:r>
          </a:p>
        </p:txBody>
      </p:sp>
    </p:spTree>
    <p:extLst>
      <p:ext uri="{BB962C8B-B14F-4D97-AF65-F5344CB8AC3E}">
        <p14:creationId xmlns:p14="http://schemas.microsoft.com/office/powerpoint/2010/main" val="3652452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Hacktivist</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0998"/>
            <a:ext cx="9851666" cy="4524315"/>
          </a:xfrm>
          <a:prstGeom prst="rect">
            <a:avLst/>
          </a:prstGeom>
          <a:noFill/>
        </p:spPr>
        <p:txBody>
          <a:bodyPr wrap="square" rtlCol="0">
            <a:spAutoFit/>
          </a:bodyPr>
          <a:lstStyle/>
          <a:p>
            <a:pPr algn="l" fontAlgn="base"/>
            <a:r>
              <a:rPr lang="en-US" sz="3200" b="0" i="0" dirty="0">
                <a:solidFill>
                  <a:srgbClr val="323C3E"/>
                </a:solidFill>
                <a:effectLst/>
                <a:latin typeface="Lato"/>
              </a:rPr>
              <a:t>These types of hackers </a:t>
            </a:r>
            <a:r>
              <a:rPr lang="en-US" sz="3200" b="1" i="0" dirty="0">
                <a:solidFill>
                  <a:srgbClr val="323C3E"/>
                </a:solidFill>
                <a:effectLst/>
                <a:latin typeface="Lato"/>
              </a:rPr>
              <a:t>intend to hack government websites</a:t>
            </a:r>
            <a:r>
              <a:rPr lang="en-US" sz="3200" b="0" i="0" dirty="0">
                <a:solidFill>
                  <a:srgbClr val="323C3E"/>
                </a:solidFill>
                <a:effectLst/>
                <a:latin typeface="Lato"/>
              </a:rPr>
              <a:t>. </a:t>
            </a:r>
          </a:p>
          <a:p>
            <a:pPr algn="l" fontAlgn="base"/>
            <a:r>
              <a:rPr lang="en-US" sz="3200" b="0" i="0" dirty="0">
                <a:solidFill>
                  <a:srgbClr val="323C3E"/>
                </a:solidFill>
                <a:effectLst/>
                <a:latin typeface="Lato"/>
              </a:rPr>
              <a:t>They pose themselves as activists, so known as a hacktivist. </a:t>
            </a:r>
          </a:p>
          <a:p>
            <a:pPr algn="l" fontAlgn="base"/>
            <a:r>
              <a:rPr lang="en-US" sz="3200" b="0" i="0" dirty="0" err="1">
                <a:solidFill>
                  <a:srgbClr val="323C3E"/>
                </a:solidFill>
                <a:effectLst/>
                <a:latin typeface="Lato"/>
              </a:rPr>
              <a:t>Hacktivist</a:t>
            </a:r>
            <a:r>
              <a:rPr lang="en-US" sz="3200" b="0" i="0" dirty="0">
                <a:solidFill>
                  <a:srgbClr val="323C3E"/>
                </a:solidFill>
                <a:effectLst/>
                <a:latin typeface="Lato"/>
              </a:rPr>
              <a:t> can be an individual or a bunch of nameless hackers whose intent is to gain access to government websites and networks. </a:t>
            </a:r>
          </a:p>
          <a:p>
            <a:pPr algn="l" fontAlgn="base"/>
            <a:r>
              <a:rPr lang="en-US" sz="3200" b="0" i="0" dirty="0">
                <a:solidFill>
                  <a:srgbClr val="323C3E"/>
                </a:solidFill>
                <a:effectLst/>
                <a:latin typeface="Lato"/>
              </a:rPr>
              <a:t>The data gained from government files accessed are used for personal political or social gain.</a:t>
            </a:r>
            <a:endParaRPr lang="en-IN" sz="3200" b="1" i="0" dirty="0">
              <a:solidFill>
                <a:srgbClr val="0693E3"/>
              </a:solidFill>
              <a:effectLst/>
              <a:latin typeface="Lato"/>
            </a:endParaRPr>
          </a:p>
        </p:txBody>
      </p:sp>
    </p:spTree>
    <p:extLst>
      <p:ext uri="{BB962C8B-B14F-4D97-AF65-F5344CB8AC3E}">
        <p14:creationId xmlns:p14="http://schemas.microsoft.com/office/powerpoint/2010/main" val="39549741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pPr algn="l" fontAlgn="base"/>
            <a:r>
              <a:rPr lang="en-IN" b="1" i="0" dirty="0">
                <a:solidFill>
                  <a:srgbClr val="0693E3"/>
                </a:solidFill>
                <a:effectLst/>
                <a:latin typeface="inherit"/>
              </a:rPr>
              <a:t>Malicious insider or </a:t>
            </a:r>
            <a:r>
              <a:rPr lang="en-IN" b="1" i="0" dirty="0" err="1">
                <a:solidFill>
                  <a:srgbClr val="0693E3"/>
                </a:solidFill>
                <a:effectLst/>
                <a:latin typeface="inherit"/>
              </a:rPr>
              <a:t>Whistleblower</a:t>
            </a:r>
            <a:endParaRPr lang="en-IN" b="1" i="0" dirty="0">
              <a:solidFill>
                <a:srgbClr val="0693E3"/>
              </a:solidFill>
              <a:effectLst/>
              <a:latin typeface="Lato"/>
            </a:endParaRPr>
          </a:p>
        </p:txBody>
      </p:sp>
      <p:sp>
        <p:nvSpPr>
          <p:cNvPr id="3" name="TextBox 2">
            <a:extLst>
              <a:ext uri="{FF2B5EF4-FFF2-40B4-BE49-F238E27FC236}">
                <a16:creationId xmlns:a16="http://schemas.microsoft.com/office/drawing/2014/main" id="{CE3EE8C2-19A7-4EA7-8783-87FDA1D2B94C}"/>
              </a:ext>
            </a:extLst>
          </p:cNvPr>
          <p:cNvSpPr txBox="1"/>
          <p:nvPr/>
        </p:nvSpPr>
        <p:spPr>
          <a:xfrm>
            <a:off x="588397" y="1361000"/>
            <a:ext cx="9851666" cy="5016758"/>
          </a:xfrm>
          <a:prstGeom prst="rect">
            <a:avLst/>
          </a:prstGeom>
          <a:noFill/>
        </p:spPr>
        <p:txBody>
          <a:bodyPr wrap="square" rtlCol="0">
            <a:spAutoFit/>
          </a:bodyPr>
          <a:lstStyle/>
          <a:p>
            <a:pPr algn="l" fontAlgn="base"/>
            <a:r>
              <a:rPr lang="en-US" sz="3200" b="0" i="0" dirty="0">
                <a:solidFill>
                  <a:srgbClr val="323C3E"/>
                </a:solidFill>
                <a:effectLst/>
                <a:latin typeface="Lato"/>
              </a:rPr>
              <a:t>These types of hackers include individuals working in an organization </a:t>
            </a:r>
            <a:r>
              <a:rPr lang="en-US" sz="3200" b="1" i="0" dirty="0">
                <a:solidFill>
                  <a:srgbClr val="323C3E"/>
                </a:solidFill>
                <a:effectLst/>
                <a:latin typeface="Lato"/>
              </a:rPr>
              <a:t>who can expose confidential information</a:t>
            </a:r>
            <a:r>
              <a:rPr lang="en-US" sz="3200" b="0" i="0" dirty="0">
                <a:solidFill>
                  <a:srgbClr val="323C3E"/>
                </a:solidFill>
                <a:effectLst/>
                <a:latin typeface="Lato"/>
              </a:rPr>
              <a:t>. </a:t>
            </a:r>
          </a:p>
          <a:p>
            <a:pPr algn="l" fontAlgn="base"/>
            <a:r>
              <a:rPr lang="en-US" sz="3200" b="0" i="0" dirty="0">
                <a:solidFill>
                  <a:srgbClr val="323C3E"/>
                </a:solidFill>
                <a:effectLst/>
                <a:latin typeface="Lato"/>
              </a:rPr>
              <a:t>The intent behind the exposure might be a personal grudge with the organization or the individual might have come across the illegal activities within the organization. </a:t>
            </a:r>
          </a:p>
          <a:p>
            <a:pPr algn="l" fontAlgn="base"/>
            <a:r>
              <a:rPr lang="en-US" sz="3200" b="0" i="0" dirty="0">
                <a:solidFill>
                  <a:srgbClr val="323C3E"/>
                </a:solidFill>
                <a:effectLst/>
                <a:latin typeface="Lato"/>
              </a:rPr>
              <a:t>The reason for expose </a:t>
            </a:r>
            <a:r>
              <a:rPr lang="en-US" sz="3200" b="1" i="0" dirty="0">
                <a:solidFill>
                  <a:srgbClr val="323C3E"/>
                </a:solidFill>
                <a:effectLst/>
                <a:latin typeface="Lato"/>
              </a:rPr>
              <a:t>defines the intent behind the exposure</a:t>
            </a:r>
            <a:r>
              <a:rPr lang="en-US" sz="3200" b="0" i="0" dirty="0">
                <a:solidFill>
                  <a:srgbClr val="323C3E"/>
                </a:solidFill>
                <a:effectLst/>
                <a:latin typeface="Lato"/>
              </a:rPr>
              <a:t>. </a:t>
            </a:r>
          </a:p>
          <a:p>
            <a:pPr algn="l" fontAlgn="base"/>
            <a:r>
              <a:rPr lang="en-US" sz="3200" b="0" i="0" dirty="0">
                <a:solidFill>
                  <a:srgbClr val="323C3E"/>
                </a:solidFill>
                <a:effectLst/>
                <a:latin typeface="Lato"/>
              </a:rPr>
              <a:t>These individuals are known as whistleblowers. . </a:t>
            </a:r>
          </a:p>
        </p:txBody>
      </p:sp>
    </p:spTree>
    <p:extLst>
      <p:ext uri="{BB962C8B-B14F-4D97-AF65-F5344CB8AC3E}">
        <p14:creationId xmlns:p14="http://schemas.microsoft.com/office/powerpoint/2010/main" val="16462280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One Plus 8T</a:t>
            </a:r>
          </a:p>
        </p:txBody>
      </p:sp>
      <p:sp>
        <p:nvSpPr>
          <p:cNvPr id="3" name="Content Placeholder 2"/>
          <p:cNvSpPr>
            <a:spLocks noGrp="1"/>
          </p:cNvSpPr>
          <p:nvPr>
            <p:ph idx="1"/>
          </p:nvPr>
        </p:nvSpPr>
        <p:spPr/>
        <p:txBody>
          <a:bodyPr/>
          <a:lstStyle/>
          <a:p>
            <a:r>
              <a:rPr lang="en-US" dirty="0"/>
              <a:t>Infra Red Camera</a:t>
            </a:r>
          </a:p>
          <a:p>
            <a:r>
              <a:rPr lang="en-US" dirty="0"/>
              <a:t>Photo Chrome mode</a:t>
            </a:r>
          </a:p>
        </p:txBody>
      </p:sp>
      <p:pic>
        <p:nvPicPr>
          <p:cNvPr id="1026" name="Picture 2"/>
          <p:cNvPicPr>
            <a:picLocks noChangeAspect="1" noChangeArrowheads="1"/>
          </p:cNvPicPr>
          <p:nvPr/>
        </p:nvPicPr>
        <p:blipFill>
          <a:blip r:embed="rId2"/>
          <a:srcRect/>
          <a:stretch>
            <a:fillRect/>
          </a:stretch>
        </p:blipFill>
        <p:spPr bwMode="auto">
          <a:xfrm>
            <a:off x="2498408" y="3064193"/>
            <a:ext cx="5762625" cy="3228975"/>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r>
              <a:rPr lang="en-IN" dirty="0"/>
              <a:t>OS Types</a:t>
            </a:r>
          </a:p>
        </p:txBody>
      </p:sp>
      <p:pic>
        <p:nvPicPr>
          <p:cNvPr id="5" name="Picture 4">
            <a:extLst>
              <a:ext uri="{FF2B5EF4-FFF2-40B4-BE49-F238E27FC236}">
                <a16:creationId xmlns:a16="http://schemas.microsoft.com/office/drawing/2014/main" id="{4B1A42E7-519B-484D-99B5-B275098B1C90}"/>
              </a:ext>
            </a:extLst>
          </p:cNvPr>
          <p:cNvPicPr>
            <a:picLocks noChangeAspect="1"/>
          </p:cNvPicPr>
          <p:nvPr/>
        </p:nvPicPr>
        <p:blipFill>
          <a:blip r:embed="rId2"/>
          <a:stretch>
            <a:fillRect/>
          </a:stretch>
        </p:blipFill>
        <p:spPr>
          <a:xfrm>
            <a:off x="596945" y="938893"/>
            <a:ext cx="10344049" cy="5735799"/>
          </a:xfrm>
          <a:prstGeom prst="rect">
            <a:avLst/>
          </a:prstGeom>
        </p:spPr>
      </p:pic>
    </p:spTree>
    <p:extLst>
      <p:ext uri="{BB962C8B-B14F-4D97-AF65-F5344CB8AC3E}">
        <p14:creationId xmlns:p14="http://schemas.microsoft.com/office/powerpoint/2010/main" val="1478209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r>
              <a:rPr lang="en-IN" dirty="0"/>
              <a:t>OS Types</a:t>
            </a:r>
          </a:p>
        </p:txBody>
      </p:sp>
      <p:pic>
        <p:nvPicPr>
          <p:cNvPr id="5" name="Picture 4">
            <a:extLst>
              <a:ext uri="{FF2B5EF4-FFF2-40B4-BE49-F238E27FC236}">
                <a16:creationId xmlns:a16="http://schemas.microsoft.com/office/drawing/2014/main" id="{DF23BC73-F25B-4A0D-8221-AA4B6A8E0658}"/>
              </a:ext>
            </a:extLst>
          </p:cNvPr>
          <p:cNvPicPr>
            <a:picLocks noChangeAspect="1"/>
          </p:cNvPicPr>
          <p:nvPr/>
        </p:nvPicPr>
        <p:blipFill rotWithShape="1">
          <a:blip r:embed="rId2"/>
          <a:srcRect r="748"/>
          <a:stretch/>
        </p:blipFill>
        <p:spPr>
          <a:xfrm>
            <a:off x="2263048" y="1058289"/>
            <a:ext cx="5278583" cy="5057851"/>
          </a:xfrm>
          <a:prstGeom prst="rect">
            <a:avLst/>
          </a:prstGeom>
        </p:spPr>
      </p:pic>
    </p:spTree>
    <p:extLst>
      <p:ext uri="{BB962C8B-B14F-4D97-AF65-F5344CB8AC3E}">
        <p14:creationId xmlns:p14="http://schemas.microsoft.com/office/powerpoint/2010/main" val="28189119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i="0" u="none" strike="noStrike" cap="none" normalizeH="0" baseline="0" dirty="0">
                <a:ln>
                  <a:noFill/>
                </a:ln>
                <a:solidFill>
                  <a:srgbClr val="5FCBEF"/>
                </a:solidFill>
                <a:effectLst/>
                <a:cs typeface="Open Sans" panose="020B0606030504020204" pitchFamily="34" charset="0"/>
              </a:rPr>
              <a:t>Simple Batch operating system</a:t>
            </a:r>
          </a:p>
        </p:txBody>
      </p:sp>
      <p:sp>
        <p:nvSpPr>
          <p:cNvPr id="3" name="Rectangle 1">
            <a:extLst>
              <a:ext uri="{FF2B5EF4-FFF2-40B4-BE49-F238E27FC236}">
                <a16:creationId xmlns:a16="http://schemas.microsoft.com/office/drawing/2014/main" id="{F2D6F240-193C-40F3-95DD-34EF6D43E90D}"/>
              </a:ext>
            </a:extLst>
          </p:cNvPr>
          <p:cNvSpPr>
            <a:spLocks noChangeArrowheads="1"/>
          </p:cNvSpPr>
          <p:nvPr/>
        </p:nvSpPr>
        <p:spPr bwMode="auto">
          <a:xfrm>
            <a:off x="618143" y="1009790"/>
            <a:ext cx="7988822" cy="498598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In the simple batch operating system, there is no direct communication between the user and the computer. In this, firstly, the user submits a job to the computer operator, and after submitting the job, the computer operator creates a batch of the jobs on an input device. The batch of jobs is created on the basis of the type of language and needs. After the batch of the job is created, then a special program monitors and manages each program in a batch.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1" u="none" strike="noStrike" cap="none" normalizeH="0" baseline="0" dirty="0">
                <a:ln>
                  <a:noFill/>
                </a:ln>
                <a:effectLst/>
                <a:latin typeface="Open Sans" panose="020B0606030504020204" pitchFamily="34" charset="0"/>
                <a:cs typeface="Open Sans" panose="020B0606030504020204" pitchFamily="34" charset="0"/>
              </a:rPr>
              <a:t>Example: </a:t>
            </a: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Bank Statements, </a:t>
            </a:r>
            <a:r>
              <a:rPr kumimoji="0" lang="en-US" altLang="en-US" b="1" i="1" u="none" strike="noStrike" cap="none" normalizeH="0" baseline="0" dirty="0">
                <a:ln>
                  <a:noFill/>
                </a:ln>
                <a:effectLst/>
                <a:latin typeface="Open Sans" panose="020B0606030504020204" pitchFamily="34" charset="0"/>
                <a:cs typeface="Open Sans" panose="020B0606030504020204" pitchFamily="34" charset="0"/>
              </a:rPr>
              <a:t> </a:t>
            </a: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Payroll system, etc.</a:t>
            </a:r>
            <a:endParaRPr kumimoji="0" lang="en-US" altLang="en-US"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Arial" panose="020B0604020202020204" pitchFamily="34" charset="0"/>
              </a:rPr>
              <a:t>           </a:t>
            </a:r>
            <a:endParaRPr kumimoji="0" lang="en-US" altLang="en-US" b="1" i="0" u="none" strike="noStrike" cap="none" normalizeH="0" baseline="0" dirty="0">
              <a:ln>
                <a:noFill/>
              </a:ln>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effectLst/>
                <a:latin typeface="Open Sans" panose="020B0606030504020204" pitchFamily="34" charset="0"/>
                <a:cs typeface="Open Sans" panose="020B0606030504020204" pitchFamily="34" charset="0"/>
              </a:rPr>
              <a:t>Advantages of Simple Batch Operating System</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There is no mechanism to prioritize the processes.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There is no communication between the user and the computer.</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The ideal time is very less for a batch operating system.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effectLst/>
                <a:latin typeface="Open Sans" panose="020B0606030504020204" pitchFamily="34" charset="0"/>
                <a:cs typeface="Open Sans" panose="020B0606030504020204" pitchFamily="34" charset="0"/>
              </a:rPr>
              <a:t>Disadvantages of a Simple Batch Operating System</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It is hard to debug.</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The Batch operating systems are costly.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latin typeface="Arial" panose="020B0604020202020204" pitchFamily="34" charset="0"/>
            </a:endParaRPr>
          </a:p>
        </p:txBody>
      </p:sp>
      <p:pic>
        <p:nvPicPr>
          <p:cNvPr id="1026" name="Picture 2" descr="Types of Operating System">
            <a:extLst>
              <a:ext uri="{FF2B5EF4-FFF2-40B4-BE49-F238E27FC236}">
                <a16:creationId xmlns:a16="http://schemas.microsoft.com/office/drawing/2014/main" id="{93F9EFF9-C73C-4C66-9D59-3D821FF0D5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9417" y="3064974"/>
            <a:ext cx="4341342" cy="23342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13582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defTabSz="914400" eaLnBrk="0" fontAlgn="base" hangingPunct="0">
              <a:spcAft>
                <a:spcPct val="0"/>
              </a:spcAft>
            </a:pPr>
            <a:r>
              <a:rPr lang="en-US" i="0" dirty="0">
                <a:solidFill>
                  <a:srgbClr val="5FCBEF"/>
                </a:solidFill>
                <a:effectLst/>
              </a:rPr>
              <a:t>Multiprogramming Batch Operating System</a:t>
            </a:r>
            <a:br>
              <a:rPr lang="en-US" b="1" i="0" dirty="0">
                <a:solidFill>
                  <a:srgbClr val="333333"/>
                </a:solidFill>
                <a:effectLst/>
                <a:latin typeface="Open Sans" panose="020B0606030504020204" pitchFamily="34" charset="0"/>
              </a:rPr>
            </a:br>
            <a:br>
              <a:rPr lang="en-US" b="1" i="0" dirty="0">
                <a:solidFill>
                  <a:srgbClr val="333333"/>
                </a:solidFill>
                <a:effectLst/>
                <a:latin typeface="Open Sans" panose="020B0606030504020204" pitchFamily="34" charset="0"/>
              </a:rPr>
            </a:br>
            <a:endParaRPr kumimoji="0" lang="en-US" altLang="en-US" sz="3600" i="0" u="none" strike="noStrike" cap="none" normalizeH="0" baseline="0" dirty="0">
              <a:ln>
                <a:noFill/>
              </a:ln>
              <a:solidFill>
                <a:srgbClr val="5FCBEF"/>
              </a:solidFill>
              <a:effectLst/>
              <a:cs typeface="Open Sans" panose="020B0606030504020204" pitchFamily="34" charset="0"/>
            </a:endParaRPr>
          </a:p>
        </p:txBody>
      </p:sp>
      <p:sp>
        <p:nvSpPr>
          <p:cNvPr id="3" name="Rectangle 1">
            <a:extLst>
              <a:ext uri="{FF2B5EF4-FFF2-40B4-BE49-F238E27FC236}">
                <a16:creationId xmlns:a16="http://schemas.microsoft.com/office/drawing/2014/main" id="{F2D6F240-193C-40F3-95DD-34EF6D43E90D}"/>
              </a:ext>
            </a:extLst>
          </p:cNvPr>
          <p:cNvSpPr>
            <a:spLocks noChangeArrowheads="1"/>
          </p:cNvSpPr>
          <p:nvPr/>
        </p:nvSpPr>
        <p:spPr bwMode="auto">
          <a:xfrm>
            <a:off x="623985" y="1317459"/>
            <a:ext cx="7988822" cy="41549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Open Sans" panose="020B0606030504020204" pitchFamily="34" charset="0"/>
              </a:rPr>
              <a:t>In Multiprogramming Batch Operating System, the Operating system first selects the job, and after selecting the job, it begins to execute one of the jobs from memory. When this job requires an I/O operation operating system, it switches to another job (operating system and CPU always busy).</a:t>
            </a:r>
          </a:p>
          <a:p>
            <a:pPr algn="l" fontAlgn="base"/>
            <a:endParaRPr lang="en-US" b="0" i="0" dirty="0">
              <a:effectLst/>
              <a:latin typeface="Open Sans" panose="020B0606030504020204" pitchFamily="34" charset="0"/>
            </a:endParaRPr>
          </a:p>
          <a:p>
            <a:pPr algn="l" fontAlgn="base"/>
            <a:r>
              <a:rPr lang="en-US" b="0" i="0" dirty="0">
                <a:effectLst/>
                <a:latin typeface="Open Sans" panose="020B0606030504020204" pitchFamily="34" charset="0"/>
              </a:rPr>
              <a:t> In this, the jobs present in memory are always minimum than the jobs present in the job pool.</a:t>
            </a:r>
          </a:p>
          <a:p>
            <a:pPr algn="l" fontAlgn="base"/>
            <a:endParaRPr lang="en-US" b="0" i="0" dirty="0">
              <a:effectLst/>
              <a:latin typeface="Open Sans" panose="020B0606030504020204" pitchFamily="34" charset="0"/>
            </a:endParaRPr>
          </a:p>
          <a:p>
            <a:pPr algn="l" fontAlgn="base"/>
            <a:r>
              <a:rPr lang="en-US" b="0" i="0" dirty="0">
                <a:effectLst/>
                <a:latin typeface="Open Sans" panose="020B0606030504020204" pitchFamily="34" charset="0"/>
              </a:rPr>
              <a:t>If different jobs are ready to execute at the same time, then the job is selected for CPU scheduling. </a:t>
            </a:r>
          </a:p>
          <a:p>
            <a:pPr algn="l" fontAlgn="base"/>
            <a:endParaRPr lang="en-US" dirty="0">
              <a:latin typeface="Open Sans" panose="020B0606030504020204" pitchFamily="34" charset="0"/>
            </a:endParaRPr>
          </a:p>
          <a:p>
            <a:pPr algn="l" fontAlgn="base"/>
            <a:r>
              <a:rPr lang="en-US" b="0" i="0" dirty="0">
                <a:effectLst/>
                <a:latin typeface="Open Sans" panose="020B0606030504020204" pitchFamily="34" charset="0"/>
              </a:rPr>
              <a:t>In a simple batch operating system, sometimes CPU is idle and doesn’t perform any task, but in the multiprogramming batch operating system, CPU is busy and will never sit idle and always keeps on processing.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latin typeface="Arial" panose="020B0604020202020204" pitchFamily="34" charset="0"/>
            </a:endParaRPr>
          </a:p>
        </p:txBody>
      </p:sp>
      <p:sp>
        <p:nvSpPr>
          <p:cNvPr id="4" name="Rectangle 1">
            <a:extLst>
              <a:ext uri="{FF2B5EF4-FFF2-40B4-BE49-F238E27FC236}">
                <a16:creationId xmlns:a16="http://schemas.microsoft.com/office/drawing/2014/main" id="{8CBC8608-B0A9-4276-B5B6-7C7C9D450E7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descr="Types of Operating System">
            <a:extLst>
              <a:ext uri="{FF2B5EF4-FFF2-40B4-BE49-F238E27FC236}">
                <a16:creationId xmlns:a16="http://schemas.microsoft.com/office/drawing/2014/main" id="{E72865F5-721B-4709-A1F1-04A3157492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41872" y="2220685"/>
            <a:ext cx="3384188" cy="3856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469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algn="l" fontAlgn="base"/>
            <a:r>
              <a:rPr lang="en-IN" i="0" dirty="0">
                <a:solidFill>
                  <a:srgbClr val="5FCBEF"/>
                </a:solidFill>
                <a:effectLst/>
              </a:rPr>
              <a:t>Time-Sharing Operating System</a:t>
            </a:r>
          </a:p>
        </p:txBody>
      </p:sp>
      <p:sp>
        <p:nvSpPr>
          <p:cNvPr id="3" name="Rectangle 1">
            <a:extLst>
              <a:ext uri="{FF2B5EF4-FFF2-40B4-BE49-F238E27FC236}">
                <a16:creationId xmlns:a16="http://schemas.microsoft.com/office/drawing/2014/main" id="{F2D6F240-193C-40F3-95DD-34EF6D43E90D}"/>
              </a:ext>
            </a:extLst>
          </p:cNvPr>
          <p:cNvSpPr>
            <a:spLocks noChangeArrowheads="1"/>
          </p:cNvSpPr>
          <p:nvPr/>
        </p:nvSpPr>
        <p:spPr bwMode="auto">
          <a:xfrm>
            <a:off x="651339" y="938893"/>
            <a:ext cx="9155134" cy="591910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Open Sans" panose="020B0606030504020204" pitchFamily="34" charset="0"/>
              </a:rPr>
              <a:t>The Time-sharing systems are also called Multitasking systems. In Time-sharing operating system, we assign some time to each job so that all the jobs work efficiently and smoothly. The task may be from a single user as well as multiple users. </a:t>
            </a:r>
          </a:p>
          <a:p>
            <a:pPr algn="l" fontAlgn="base"/>
            <a:r>
              <a:rPr lang="en-US" b="0" i="0" dirty="0">
                <a:effectLst/>
                <a:latin typeface="Open Sans" panose="020B0606030504020204" pitchFamily="34" charset="0"/>
              </a:rPr>
              <a:t>The time taken by each job to execute the job is known as quantum. </a:t>
            </a:r>
          </a:p>
          <a:p>
            <a:pPr algn="l" fontAlgn="base"/>
            <a:r>
              <a:rPr lang="en-US" b="0" i="0" dirty="0">
                <a:effectLst/>
                <a:latin typeface="Open Sans" panose="020B0606030504020204" pitchFamily="34" charset="0"/>
              </a:rPr>
              <a:t>After the interval of time is over, the operating system moves to the next task. Time-sharing allows the various number of users to be placed at various terminals so that they can use a particular system at the same time. </a:t>
            </a:r>
          </a:p>
          <a:p>
            <a:pPr algn="l" fontAlgn="base"/>
            <a:endParaRPr lang="en-US" dirty="0">
              <a:latin typeface="Open Sans" panose="020B0606030504020204" pitchFamily="34" charset="0"/>
            </a:endParaRPr>
          </a:p>
          <a:p>
            <a:pPr algn="l" fontAlgn="base"/>
            <a:r>
              <a:rPr lang="en-US" b="0" i="0" dirty="0">
                <a:effectLst/>
                <a:latin typeface="Open Sans" panose="020B0606030504020204" pitchFamily="34" charset="0"/>
              </a:rPr>
              <a:t>Time-sharing is sharing the processor’s time with multiple users simultaneously.</a:t>
            </a:r>
          </a:p>
          <a:p>
            <a:pPr algn="l" fontAlgn="base"/>
            <a:endParaRPr lang="en-US" b="0" i="0" dirty="0">
              <a:effectLst/>
              <a:latin typeface="Open Sans" panose="020B0606030504020204" pitchFamily="34" charset="0"/>
            </a:endParaRPr>
          </a:p>
          <a:p>
            <a:pPr algn="l" fontAlgn="base"/>
            <a:endParaRPr lang="en-US" b="0" i="0" dirty="0">
              <a:effectLst/>
              <a:latin typeface="Open Sans" panose="020B0606030504020204" pitchFamily="34" charset="0"/>
            </a:endParaRPr>
          </a:p>
          <a:p>
            <a:pPr algn="l" fontAlgn="base"/>
            <a:r>
              <a:rPr lang="en-US" b="1" i="0" dirty="0">
                <a:effectLst/>
                <a:latin typeface="Open Sans" panose="020B0606030504020204" pitchFamily="34" charset="0"/>
              </a:rPr>
              <a:t> </a:t>
            </a:r>
          </a:p>
          <a:p>
            <a:pPr algn="l" fontAlgn="base"/>
            <a:r>
              <a:rPr lang="en-US" b="1" i="0" dirty="0">
                <a:effectLst/>
                <a:latin typeface="Open Sans" panose="020B0606030504020204" pitchFamily="34" charset="0"/>
              </a:rPr>
              <a:t>Advantages of Time-Sharing Operating System</a:t>
            </a:r>
          </a:p>
          <a:p>
            <a:pPr algn="l" fontAlgn="base">
              <a:buFont typeface="Arial" panose="020B0604020202020204" pitchFamily="34" charset="0"/>
              <a:buChar char="•"/>
            </a:pPr>
            <a:r>
              <a:rPr lang="en-US" b="0" i="0" dirty="0">
                <a:effectLst/>
                <a:latin typeface="Open Sans" panose="020B0606030504020204" pitchFamily="34" charset="0"/>
              </a:rPr>
              <a:t>CPU remains idle for less time.</a:t>
            </a:r>
          </a:p>
          <a:p>
            <a:pPr algn="l" fontAlgn="base">
              <a:buFont typeface="Arial" panose="020B0604020202020204" pitchFamily="34" charset="0"/>
              <a:buChar char="•"/>
            </a:pPr>
            <a:r>
              <a:rPr lang="en-US" b="0" i="0" dirty="0">
                <a:effectLst/>
                <a:latin typeface="Open Sans" panose="020B0606030504020204" pitchFamily="34" charset="0"/>
              </a:rPr>
              <a:t>No partiality occurs between the jobs.</a:t>
            </a:r>
          </a:p>
          <a:p>
            <a:pPr algn="l" fontAlgn="base">
              <a:buFont typeface="Arial" panose="020B0604020202020204" pitchFamily="34" charset="0"/>
              <a:buChar char="•"/>
            </a:pPr>
            <a:r>
              <a:rPr lang="en-US" b="0" i="0" dirty="0">
                <a:effectLst/>
                <a:latin typeface="Open Sans" panose="020B0606030504020204" pitchFamily="34" charset="0"/>
              </a:rPr>
              <a:t>It quickly responses.</a:t>
            </a:r>
          </a:p>
          <a:p>
            <a:pPr algn="l" fontAlgn="base"/>
            <a:r>
              <a:rPr lang="en-US" b="1" i="0" dirty="0">
                <a:effectLst/>
                <a:latin typeface="Open Sans" panose="020B0606030504020204" pitchFamily="34" charset="0"/>
              </a:rPr>
              <a:t>Disadvantages of Time-Sharing Operating System</a:t>
            </a:r>
          </a:p>
          <a:p>
            <a:pPr algn="l" fontAlgn="base">
              <a:buFont typeface="Arial" panose="020B0604020202020204" pitchFamily="34" charset="0"/>
              <a:buChar char="•"/>
            </a:pPr>
            <a:r>
              <a:rPr lang="en-US" b="0" i="0" dirty="0">
                <a:effectLst/>
                <a:latin typeface="Open Sans" panose="020B0606030504020204" pitchFamily="34" charset="0"/>
              </a:rPr>
              <a:t>The Problem of Data commination.</a:t>
            </a:r>
          </a:p>
          <a:p>
            <a:pPr algn="l" fontAlgn="base">
              <a:buFont typeface="Arial" panose="020B0604020202020204" pitchFamily="34" charset="0"/>
              <a:buChar char="•"/>
            </a:pPr>
            <a:r>
              <a:rPr lang="en-US" b="0" i="0" dirty="0">
                <a:effectLst/>
                <a:latin typeface="Open Sans" panose="020B0606030504020204" pitchFamily="34" charset="0"/>
              </a:rPr>
              <a:t>Not reliable</a:t>
            </a:r>
          </a:p>
          <a:p>
            <a:pPr algn="l" fontAlgn="base"/>
            <a:endParaRPr lang="en-US" b="0" i="0" dirty="0">
              <a:effectLst/>
              <a:latin typeface="Open Sans" panose="020B0606030504020204" pitchFamily="34" charset="0"/>
            </a:endParaRPr>
          </a:p>
        </p:txBody>
      </p:sp>
      <p:pic>
        <p:nvPicPr>
          <p:cNvPr id="3074" name="Picture 2" descr="Types of Operating System">
            <a:extLst>
              <a:ext uri="{FF2B5EF4-FFF2-40B4-BE49-F238E27FC236}">
                <a16:creationId xmlns:a16="http://schemas.microsoft.com/office/drawing/2014/main" id="{20A09022-E65D-4BFF-B9DA-AB849E31B2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7302" y="4139136"/>
            <a:ext cx="4404698" cy="2812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155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677334" y="339256"/>
            <a:ext cx="8596668" cy="808409"/>
          </a:xfrm>
        </p:spPr>
        <p:txBody>
          <a:bodyPr/>
          <a:lstStyle/>
          <a:p>
            <a:r>
              <a:rPr lang="en-IN" dirty="0"/>
              <a:t>Computer Architecture</a:t>
            </a:r>
          </a:p>
        </p:txBody>
      </p:sp>
      <p:sp>
        <p:nvSpPr>
          <p:cNvPr id="6" name="TextBox 5">
            <a:extLst>
              <a:ext uri="{FF2B5EF4-FFF2-40B4-BE49-F238E27FC236}">
                <a16:creationId xmlns:a16="http://schemas.microsoft.com/office/drawing/2014/main" id="{EE393489-584A-4190-892B-AF7633244BA8}"/>
              </a:ext>
            </a:extLst>
          </p:cNvPr>
          <p:cNvSpPr txBox="1"/>
          <p:nvPr/>
        </p:nvSpPr>
        <p:spPr>
          <a:xfrm>
            <a:off x="677334" y="1476880"/>
            <a:ext cx="8451426" cy="4862870"/>
          </a:xfrm>
          <a:prstGeom prst="rect">
            <a:avLst/>
          </a:prstGeom>
          <a:noFill/>
        </p:spPr>
        <p:txBody>
          <a:bodyPr wrap="square" rtlCol="0">
            <a:spAutoFit/>
          </a:bodyPr>
          <a:lstStyle/>
          <a:p>
            <a:pPr algn="l"/>
            <a:r>
              <a:rPr lang="en-US" sz="2400" b="0" i="0" dirty="0">
                <a:solidFill>
                  <a:srgbClr val="202124"/>
                </a:solidFill>
                <a:effectLst/>
                <a:latin typeface="arial" panose="020B0604020202020204" pitchFamily="34" charset="0"/>
              </a:rPr>
              <a:t>In computer engineering, computer architecture is </a:t>
            </a:r>
            <a:r>
              <a:rPr lang="en-US" sz="2400" b="1" i="0" dirty="0">
                <a:solidFill>
                  <a:srgbClr val="202124"/>
                </a:solidFill>
                <a:effectLst/>
                <a:latin typeface="arial" panose="020B0604020202020204" pitchFamily="34" charset="0"/>
              </a:rPr>
              <a:t>a set of rules and methods that describe the functionality, organization, and implementation of computer systems</a:t>
            </a:r>
            <a:r>
              <a:rPr lang="en-US" sz="2400" b="0" i="0" dirty="0">
                <a:solidFill>
                  <a:srgbClr val="202124"/>
                </a:solidFill>
                <a:effectLst/>
                <a:latin typeface="arial" panose="020B0604020202020204" pitchFamily="34" charset="0"/>
              </a:rPr>
              <a:t>. </a:t>
            </a:r>
          </a:p>
          <a:p>
            <a:pPr marL="342900" indent="-342900" algn="l">
              <a:buFont typeface="Arial" panose="020B0604020202020204" pitchFamily="34" charset="0"/>
              <a:buChar char="•"/>
            </a:pPr>
            <a:endParaRPr lang="en-US" sz="2400" dirty="0">
              <a:solidFill>
                <a:srgbClr val="202124"/>
              </a:solidFill>
              <a:latin typeface="arial" panose="020B0604020202020204" pitchFamily="34" charset="0"/>
            </a:endParaRPr>
          </a:p>
          <a:p>
            <a:r>
              <a:rPr lang="en-US" altLang="en-US" sz="2800" b="1" dirty="0">
                <a:solidFill>
                  <a:srgbClr val="202124"/>
                </a:solidFill>
                <a:latin typeface="Arial" panose="020B0604020202020204" pitchFamily="34" charset="0"/>
                <a:cs typeface="Arial" panose="020B0604020202020204" pitchFamily="34" charset="0"/>
              </a:rPr>
              <a:t>C</a:t>
            </a:r>
            <a:r>
              <a:rPr kumimoji="0" lang="en-US" altLang="en-US" sz="2800" b="1" i="0" u="none" strike="noStrike" cap="none" normalizeH="0" baseline="0" dirty="0">
                <a:ln>
                  <a:noFill/>
                </a:ln>
                <a:solidFill>
                  <a:srgbClr val="202124"/>
                </a:solidFill>
                <a:effectLst/>
                <a:latin typeface="Arial" panose="020B0604020202020204" pitchFamily="34" charset="0"/>
                <a:cs typeface="Arial" panose="020B0604020202020204" pitchFamily="34" charset="0"/>
              </a:rPr>
              <a:t>omputer architecture and types </a:t>
            </a:r>
          </a:p>
          <a:p>
            <a:endParaRPr lang="en-US" sz="2400" b="0" i="0" dirty="0">
              <a:solidFill>
                <a:srgbClr val="202124"/>
              </a:solidFill>
              <a:effectLst/>
              <a:latin typeface="arial" panose="020B0604020202020204" pitchFamily="34" charset="0"/>
            </a:endParaRPr>
          </a:p>
          <a:p>
            <a:pPr>
              <a:buFont typeface="Wingdings" pitchFamily="2" charset="2"/>
              <a:buChar char="§"/>
            </a:pPr>
            <a:r>
              <a:rPr lang="en-US" sz="2400" b="0" i="0" dirty="0">
                <a:solidFill>
                  <a:srgbClr val="202124"/>
                </a:solidFill>
                <a:effectLst/>
                <a:latin typeface="arial" panose="020B0604020202020204" pitchFamily="34" charset="0"/>
              </a:rPr>
              <a:t>Computer architecture consists </a:t>
            </a:r>
            <a:r>
              <a:rPr lang="en-US" sz="2400" b="1" i="0" dirty="0">
                <a:solidFill>
                  <a:srgbClr val="202124"/>
                </a:solidFill>
                <a:effectLst/>
                <a:latin typeface="arial" panose="020B0604020202020204" pitchFamily="34" charset="0"/>
              </a:rPr>
              <a:t>of rules and methods or procedures which describe the implementation, functionality of the computer systems</a:t>
            </a:r>
            <a:r>
              <a:rPr lang="en-US" sz="2400" b="0" i="0" dirty="0">
                <a:solidFill>
                  <a:srgbClr val="202124"/>
                </a:solidFill>
                <a:effectLst/>
                <a:latin typeface="arial" panose="020B0604020202020204" pitchFamily="34" charset="0"/>
              </a:rPr>
              <a:t>. </a:t>
            </a:r>
          </a:p>
          <a:p>
            <a:pPr>
              <a:buFont typeface="Wingdings" pitchFamily="2" charset="2"/>
              <a:buChar char="§"/>
            </a:pPr>
            <a:r>
              <a:rPr lang="en-US" sz="2400" dirty="0">
                <a:solidFill>
                  <a:srgbClr val="202124"/>
                </a:solidFill>
                <a:latin typeface="arial" panose="020B0604020202020204" pitchFamily="34" charset="0"/>
              </a:rPr>
              <a:t>C</a:t>
            </a:r>
            <a:r>
              <a:rPr lang="en-US" sz="2400" b="0" i="0" dirty="0">
                <a:solidFill>
                  <a:srgbClr val="202124"/>
                </a:solidFill>
                <a:effectLst/>
                <a:latin typeface="arial" panose="020B0604020202020204" pitchFamily="34" charset="0"/>
              </a:rPr>
              <a:t>omputer architecture based on its </a:t>
            </a:r>
            <a:r>
              <a:rPr lang="en-US" sz="2400" b="1" i="0" dirty="0">
                <a:solidFill>
                  <a:srgbClr val="202124"/>
                </a:solidFill>
                <a:effectLst/>
                <a:latin typeface="arial" panose="020B0604020202020204" pitchFamily="34" charset="0"/>
              </a:rPr>
              <a:t>performance, efficiency, reliability, and cost</a:t>
            </a:r>
            <a:r>
              <a:rPr lang="en-US" sz="2400" b="0" i="0" dirty="0">
                <a:solidFill>
                  <a:srgbClr val="202124"/>
                </a:solidFill>
                <a:effectLst/>
                <a:latin typeface="arial" panose="020B0604020202020204" pitchFamily="34" charset="0"/>
              </a:rPr>
              <a:t> of the computer system. </a:t>
            </a:r>
          </a:p>
          <a:p>
            <a:pPr>
              <a:buFont typeface="Wingdings" pitchFamily="2" charset="2"/>
              <a:buChar char="§"/>
            </a:pPr>
            <a:r>
              <a:rPr lang="en-US" sz="2400" b="0" i="0" dirty="0">
                <a:solidFill>
                  <a:srgbClr val="202124"/>
                </a:solidFill>
                <a:effectLst/>
                <a:latin typeface="arial" panose="020B0604020202020204" pitchFamily="34" charset="0"/>
              </a:rPr>
              <a:t>It deals with software and hardware technology standards.</a:t>
            </a:r>
            <a:endParaRPr lang="en-IN" sz="2400" dirty="0"/>
          </a:p>
          <a:p>
            <a:pPr marL="342900" indent="-342900" algn="l">
              <a:buFont typeface="Arial" panose="020B0604020202020204" pitchFamily="34" charset="0"/>
              <a:buChar char="•"/>
            </a:pPr>
            <a:endParaRPr lang="en-IN" dirty="0"/>
          </a:p>
        </p:txBody>
      </p:sp>
    </p:spTree>
    <p:extLst>
      <p:ext uri="{BB962C8B-B14F-4D97-AF65-F5344CB8AC3E}">
        <p14:creationId xmlns:p14="http://schemas.microsoft.com/office/powerpoint/2010/main" val="34053650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effectLst/>
                <a:latin typeface="Open Sans" panose="020B0606030504020204" pitchFamily="34" charset="0"/>
                <a:cs typeface="Open Sans" panose="020B0606030504020204" pitchFamily="34" charset="0"/>
              </a:rPr>
              <a:t>Multiprocessor Operating System</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30679" y="1179235"/>
            <a:ext cx="7297705" cy="470898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A Multiprocessor Operating System means the use of two or more processors within a single computer system. These multiple pro</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effectLst/>
                <a:latin typeface="Open Sans" panose="020B0606030504020204" pitchFamily="34" charset="0"/>
                <a:cs typeface="Open Sans" panose="020B0606030504020204" pitchFamily="34" charset="0"/>
              </a:rPr>
              <a:t>cessors</a:t>
            </a: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 are in close communication and share the memory,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 computer bus, and other peripheral devices.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These systems are known as tightly coupled systems.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It offers high speed and computing power.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In Multiprocessor operating system, all the processors work by using a single operating system.</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effectLst/>
                <a:latin typeface="Open Sans" panose="020B0606030504020204" pitchFamily="34" charset="0"/>
                <a:cs typeface="Open Sans" panose="020B0606030504020204" pitchFamily="34" charset="0"/>
              </a:rPr>
              <a:t>Advantages of Multiprocessor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Improved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By maximizing the number of processors, more work is done in less time. In this way, throughput is increased.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Increased reliability.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Open Sans" panose="020B0606030504020204" pitchFamily="34" charset="0"/>
                <a:cs typeface="Open Sans" panose="020B0606030504020204" pitchFamily="34" charset="0"/>
              </a:rPr>
              <a:t>.</a:t>
            </a:r>
            <a:endParaRPr kumimoji="0" lang="en-US" altLang="en-US" b="0" i="0" u="none" strike="noStrike" cap="none" normalizeH="0" baseline="0" dirty="0">
              <a:ln>
                <a:noFill/>
              </a:ln>
              <a:effectLst/>
              <a:latin typeface="Arial" panose="020B0604020202020204" pitchFamily="34" charset="0"/>
            </a:endParaRPr>
          </a:p>
        </p:txBody>
      </p:sp>
      <p:pic>
        <p:nvPicPr>
          <p:cNvPr id="4098" name="Picture 2" descr="Multiprocessor Operating System">
            <a:extLst>
              <a:ext uri="{FF2B5EF4-FFF2-40B4-BE49-F238E27FC236}">
                <a16:creationId xmlns:a16="http://schemas.microsoft.com/office/drawing/2014/main" id="{0F8F1D19-31A5-490B-AFAD-6B7189ADAC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5078" y="2177291"/>
            <a:ext cx="4307633" cy="2909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01902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307910" y="339255"/>
            <a:ext cx="8743323" cy="599637"/>
          </a:xfrm>
        </p:spPr>
        <p:txBody>
          <a:bodyP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rgbClr val="5FCBEF"/>
                </a:solidFill>
                <a:effectLst/>
                <a:cs typeface="Open Sans" panose="020B0606030504020204" pitchFamily="34" charset="0"/>
              </a:rPr>
              <a:t>Distributed Operating System</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30679" y="3568215"/>
            <a:ext cx="7269713"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latin typeface="Arial" panose="020B0604020202020204" pitchFamily="34" charset="0"/>
            </a:endParaRPr>
          </a:p>
        </p:txBody>
      </p:sp>
      <p:sp>
        <p:nvSpPr>
          <p:cNvPr id="5" name="Rectangle 3">
            <a:extLst>
              <a:ext uri="{FF2B5EF4-FFF2-40B4-BE49-F238E27FC236}">
                <a16:creationId xmlns:a16="http://schemas.microsoft.com/office/drawing/2014/main" id="{B62B1019-1E9D-497A-B2BF-E55E1A5EF114}"/>
              </a:ext>
            </a:extLst>
          </p:cNvPr>
          <p:cNvSpPr>
            <a:spLocks noChangeArrowheads="1"/>
          </p:cNvSpPr>
          <p:nvPr/>
        </p:nvSpPr>
        <p:spPr bwMode="auto">
          <a:xfrm>
            <a:off x="419563" y="938892"/>
            <a:ext cx="11352873" cy="59093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Distributed Operating System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Distributed systems are also known as loosely coupled systems. In this type of operating system, multiple central processors are used to serve multiple real-time applications and multiple users. In this, the jobs of data processing are shared in the processors accordingly.</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In this processor, interaction with each other takes place via communication lines like telephone lines, high-speed buses, etc. The processors can be different in function and size.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Types of Distributed Operating System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There are two types of Operating System:</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Client-server Systems.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Peer-to-Peer system.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Advantages of Distributed Operating System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The advantages of a distributed system are:</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Speed is increased by the exchange of information with the help of electronic mail.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It offers better services to customers.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Reduce delays in the processing of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By resource sharing ability, a user at one site can access the resources that are available at another 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It offers reliability. If, in any case, one site fails then, the rest of the other sites work properly.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Reduces load on the host computer.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5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Disadvantages of Distributed Operating System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Distributed systems are more expensive.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rgbClr val="666666"/>
                </a:solidFill>
                <a:effectLst/>
                <a:latin typeface="Open Sans" panose="020B0606030504020204" pitchFamily="34" charset="0"/>
                <a:cs typeface="Open Sans" panose="020B0606030504020204" pitchFamily="34" charset="0"/>
              </a:rPr>
              <a:t>Failure of the central network stops the whole communication.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4100" name="Picture 4" descr="Distributed Operating System">
            <a:extLst>
              <a:ext uri="{FF2B5EF4-FFF2-40B4-BE49-F238E27FC236}">
                <a16:creationId xmlns:a16="http://schemas.microsoft.com/office/drawing/2014/main" id="{910DEBCA-62EC-4644-9694-2F06C2AD1B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0229" y="2205339"/>
            <a:ext cx="3352207" cy="2725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14534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algn="l" fontAlgn="base"/>
            <a:r>
              <a:rPr lang="en-IN" b="1" i="0" dirty="0">
                <a:solidFill>
                  <a:srgbClr val="5FCBEF"/>
                </a:solidFill>
                <a:effectLst/>
              </a:rPr>
              <a:t>Network Operating System</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30679" y="936727"/>
            <a:ext cx="8258758" cy="553997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mj-lt"/>
              </a:rPr>
              <a:t>The network operating systems are also called tightly coupled systems. A network operating system is a type of operating system which is created to help personal computer, </a:t>
            </a:r>
            <a:r>
              <a:rPr lang="en-US" b="1" i="0" dirty="0">
                <a:effectLst/>
                <a:latin typeface="+mj-lt"/>
              </a:rPr>
              <a:t>workstations. Network operating systems</a:t>
            </a:r>
            <a:r>
              <a:rPr lang="en-US" b="0" i="0" dirty="0">
                <a:effectLst/>
                <a:latin typeface="+mj-lt"/>
              </a:rPr>
              <a:t> are operated on a server and offer the facility of security, users, applications, data management, and other networking related functions. Its objective is to permit file sharing and printer access among various computers in a network, i.e., local area network (LAN), Private network, etc.  </a:t>
            </a:r>
          </a:p>
          <a:p>
            <a:pPr algn="l" fontAlgn="base"/>
            <a:r>
              <a:rPr lang="en-US" b="1" i="0" dirty="0">
                <a:effectLst/>
                <a:latin typeface="+mj-lt"/>
              </a:rPr>
              <a:t>Example of Operating System:</a:t>
            </a:r>
            <a:r>
              <a:rPr lang="en-US" b="1" i="1" dirty="0">
                <a:effectLst/>
                <a:latin typeface="+mj-lt"/>
              </a:rPr>
              <a:t> </a:t>
            </a:r>
            <a:r>
              <a:rPr lang="en-US" b="0" i="1" dirty="0">
                <a:effectLst/>
                <a:latin typeface="+mj-lt"/>
              </a:rPr>
              <a:t>Unix, Linux, Novell NetWare, BSD, Microsoft Windows Server 2008.</a:t>
            </a:r>
            <a:endParaRPr lang="en-US" b="0" i="0" dirty="0">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mj-lt"/>
              <a:cs typeface="Open Sans" panose="020B0606030504020204" pitchFamily="34" charset="0"/>
            </a:endParaRPr>
          </a:p>
          <a:p>
            <a:pPr algn="l" fontAlgn="base"/>
            <a:r>
              <a:rPr lang="en-US" b="1" i="0" dirty="0">
                <a:effectLst/>
                <a:latin typeface="+mj-lt"/>
              </a:rPr>
              <a:t>Advantages of Networking Operating System</a:t>
            </a:r>
          </a:p>
          <a:p>
            <a:pPr algn="l" fontAlgn="base">
              <a:buFont typeface="Arial" panose="020B0604020202020204" pitchFamily="34" charset="0"/>
              <a:buChar char="•"/>
            </a:pPr>
            <a:r>
              <a:rPr lang="en-US" b="0" i="0" dirty="0">
                <a:effectLst/>
                <a:latin typeface="+mj-lt"/>
              </a:rPr>
              <a:t>Provide the facility of remote access to servers from different locations.</a:t>
            </a:r>
          </a:p>
          <a:p>
            <a:pPr algn="l" fontAlgn="base">
              <a:buFont typeface="Arial" panose="020B0604020202020204" pitchFamily="34" charset="0"/>
              <a:buChar char="•"/>
            </a:pPr>
            <a:r>
              <a:rPr lang="en-US" b="0" i="0" dirty="0">
                <a:effectLst/>
                <a:latin typeface="+mj-lt"/>
              </a:rPr>
              <a:t>Allows easy upgradation of new technologies.</a:t>
            </a:r>
          </a:p>
          <a:p>
            <a:pPr algn="l" fontAlgn="base">
              <a:buFont typeface="Arial" panose="020B0604020202020204" pitchFamily="34" charset="0"/>
              <a:buChar char="•"/>
            </a:pPr>
            <a:r>
              <a:rPr lang="en-US" b="0" i="0" dirty="0">
                <a:effectLst/>
                <a:latin typeface="+mj-lt"/>
              </a:rPr>
              <a:t> Improves scalability.</a:t>
            </a:r>
          </a:p>
          <a:p>
            <a:pPr algn="l" fontAlgn="base">
              <a:buFont typeface="Arial" panose="020B0604020202020204" pitchFamily="34" charset="0"/>
              <a:buChar char="•"/>
            </a:pPr>
            <a:r>
              <a:rPr lang="en-US" b="0" i="0" dirty="0">
                <a:effectLst/>
                <a:latin typeface="+mj-lt"/>
              </a:rPr>
              <a:t>Security is managed via the servers.</a:t>
            </a:r>
          </a:p>
          <a:p>
            <a:pPr algn="l" fontAlgn="base"/>
            <a:r>
              <a:rPr lang="en-US" b="1" i="0" dirty="0">
                <a:effectLst/>
                <a:latin typeface="+mj-lt"/>
              </a:rPr>
              <a:t>Disadvantages of Networking Operating System</a:t>
            </a:r>
          </a:p>
          <a:p>
            <a:pPr algn="l" fontAlgn="base">
              <a:buFont typeface="Arial" panose="020B0604020202020204" pitchFamily="34" charset="0"/>
              <a:buChar char="•"/>
            </a:pPr>
            <a:r>
              <a:rPr lang="en-US" b="0" i="0" dirty="0">
                <a:effectLst/>
                <a:latin typeface="+mj-lt"/>
              </a:rPr>
              <a:t>Needed regular updates and maintenance.</a:t>
            </a:r>
          </a:p>
          <a:p>
            <a:pPr algn="l" fontAlgn="base">
              <a:buFont typeface="Arial" panose="020B0604020202020204" pitchFamily="34" charset="0"/>
              <a:buChar char="•"/>
            </a:pPr>
            <a:r>
              <a:rPr lang="en-US" b="0" i="0" dirty="0">
                <a:effectLst/>
                <a:latin typeface="+mj-lt"/>
              </a:rPr>
              <a:t>It is expensive.</a:t>
            </a:r>
          </a:p>
          <a:p>
            <a:pPr algn="l" fontAlgn="base">
              <a:buFont typeface="Arial" panose="020B0604020202020204" pitchFamily="34" charset="0"/>
              <a:buChar char="•"/>
            </a:pPr>
            <a:r>
              <a:rPr lang="en-US" b="0" i="0" dirty="0">
                <a:effectLst/>
                <a:latin typeface="+mj-lt"/>
              </a:rPr>
              <a:t>Many operations depend on a central location.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latin typeface="+mj-lt"/>
            </a:endParaRPr>
          </a:p>
        </p:txBody>
      </p:sp>
      <p:pic>
        <p:nvPicPr>
          <p:cNvPr id="5122" name="Picture 2" descr="Network Operating System">
            <a:extLst>
              <a:ext uri="{FF2B5EF4-FFF2-40B4-BE49-F238E27FC236}">
                <a16:creationId xmlns:a16="http://schemas.microsoft.com/office/drawing/2014/main" id="{FE327C2F-6FBA-4C55-B827-ADE8C7F173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1253" y="3237090"/>
            <a:ext cx="3704045" cy="3281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51128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09381" y="50005"/>
            <a:ext cx="8743323" cy="599637"/>
          </a:xfrm>
        </p:spPr>
        <p:txBody>
          <a:bodyPr>
            <a:normAutofit fontScale="90000"/>
          </a:bodyPr>
          <a:lstStyle/>
          <a:p>
            <a:pPr algn="l" fontAlgn="base"/>
            <a:r>
              <a:rPr lang="en-IN" b="1" i="0" dirty="0">
                <a:solidFill>
                  <a:srgbClr val="5FCBEF"/>
                </a:solidFill>
                <a:effectLst/>
              </a:rPr>
              <a:t>Real-Time Operating System</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30679" y="707084"/>
            <a:ext cx="8743323" cy="692497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b="0" i="0" dirty="0">
                <a:effectLst/>
                <a:latin typeface="+mj-lt"/>
              </a:rPr>
              <a:t>Real-time operating systems are the operating systems that are used in real-time applications where the data processing must be done in a fixed interval of time. The Real-time operating system gives the response very fast and quick. The Real-time operating system is used when a large number of events are processed in a short interval of time.</a:t>
            </a:r>
            <a:r>
              <a:rPr lang="en-US" b="0" i="1" dirty="0">
                <a:effectLst/>
                <a:latin typeface="+mj-lt"/>
              </a:rPr>
              <a:t>  </a:t>
            </a:r>
            <a:r>
              <a:rPr lang="en-US" b="1" i="1" dirty="0">
                <a:effectLst/>
                <a:latin typeface="+mj-lt"/>
              </a:rPr>
              <a:t> </a:t>
            </a:r>
            <a:r>
              <a:rPr lang="en-US" b="0" i="0" dirty="0">
                <a:effectLst/>
                <a:latin typeface="+mj-lt"/>
              </a:rPr>
              <a:t> </a:t>
            </a:r>
            <a:endParaRPr lang="en-US" altLang="en-US" dirty="0">
              <a:latin typeface="+mj-lt"/>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b="0" i="0" dirty="0">
                <a:effectLst/>
                <a:latin typeface="+mj-lt"/>
              </a:rPr>
              <a:t>A real-time operating system is different from another operating system because, in this, time concept is the most crucial part. It is based on clock interrupts. In the real-time system, the process is executed on the basis of priority. The high priority process always executes first. When a high priority process enters into the system, the low priority process preempts to serve a high priority process. The task of synchronizing the process is done by the real-time operating system so that the process can interact with each other efficiently. In this way, resources are used effectively without time-wasting. </a:t>
            </a:r>
          </a:p>
          <a:p>
            <a:pPr marL="0" marR="0" lvl="0" indent="0" algn="l" defTabSz="914400" rtl="0" eaLnBrk="0" fontAlgn="base" latinLnBrk="0" hangingPunct="0">
              <a:lnSpc>
                <a:spcPct val="100000"/>
              </a:lnSpc>
              <a:spcBef>
                <a:spcPct val="0"/>
              </a:spcBef>
              <a:spcAft>
                <a:spcPct val="0"/>
              </a:spcAft>
              <a:buClrTx/>
              <a:buSzTx/>
              <a:buFontTx/>
              <a:buNone/>
              <a:tabLst/>
            </a:pPr>
            <a:endParaRPr lang="en-US" dirty="0">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lang="en-US" b="1" i="0" dirty="0">
                <a:effectLst/>
                <a:latin typeface="+mj-lt"/>
              </a:rPr>
              <a:t>Example of the real-time operating system:</a:t>
            </a:r>
            <a:r>
              <a:rPr lang="en-US" b="1" i="1" dirty="0">
                <a:effectLst/>
                <a:latin typeface="+mj-lt"/>
              </a:rPr>
              <a:t> </a:t>
            </a:r>
            <a:r>
              <a:rPr lang="en-US" b="0" i="1" dirty="0">
                <a:effectLst/>
                <a:latin typeface="+mj-lt"/>
              </a:rPr>
              <a:t>Medical imaging systems, Industrial system, Nuclear reactors control scientific experiments, Traffic controlling signal, Military software system, Airline resolution system, Networked multimedia systems, Internet telephony, etc.</a:t>
            </a:r>
          </a:p>
          <a:p>
            <a:pPr marL="0" marR="0" lvl="0" indent="0" algn="l" defTabSz="914400" rtl="0" eaLnBrk="0" fontAlgn="base" latinLnBrk="0" hangingPunct="0">
              <a:lnSpc>
                <a:spcPct val="100000"/>
              </a:lnSpc>
              <a:spcBef>
                <a:spcPct val="0"/>
              </a:spcBef>
              <a:spcAft>
                <a:spcPct val="0"/>
              </a:spcAft>
              <a:buClrTx/>
              <a:buSzTx/>
              <a:buFontTx/>
              <a:buNone/>
              <a:tabLst/>
            </a:pPr>
            <a:endParaRPr lang="en-US" b="0" i="1" dirty="0">
              <a:effectLst/>
              <a:latin typeface="+mj-lt"/>
            </a:endParaRPr>
          </a:p>
          <a:p>
            <a:pPr algn="l" fontAlgn="base"/>
            <a:r>
              <a:rPr lang="en-US" b="1" i="0" dirty="0">
                <a:effectLst/>
                <a:latin typeface="+mj-lt"/>
              </a:rPr>
              <a:t>Types of Real-Time Operating System</a:t>
            </a:r>
          </a:p>
          <a:p>
            <a:pPr algn="l" fontAlgn="base"/>
            <a:r>
              <a:rPr lang="en-US" b="0" i="0" dirty="0">
                <a:effectLst/>
                <a:latin typeface="+mj-lt"/>
              </a:rPr>
              <a:t>There are three types of Real-time operating system:</a:t>
            </a:r>
          </a:p>
          <a:p>
            <a:pPr algn="l" fontAlgn="base">
              <a:buFont typeface="+mj-lt"/>
              <a:buAutoNum type="arabicPeriod"/>
            </a:pPr>
            <a:r>
              <a:rPr lang="en-US" b="0" i="0" dirty="0">
                <a:effectLst/>
                <a:latin typeface="+mj-lt"/>
              </a:rPr>
              <a:t>Hard Real-time</a:t>
            </a:r>
          </a:p>
          <a:p>
            <a:pPr algn="l" fontAlgn="base">
              <a:buFont typeface="+mj-lt"/>
              <a:buAutoNum type="arabicPeriod"/>
            </a:pPr>
            <a:r>
              <a:rPr lang="en-US" b="0" i="0" dirty="0">
                <a:effectLst/>
                <a:latin typeface="+mj-lt"/>
              </a:rPr>
              <a:t>Soft Real-time</a:t>
            </a:r>
          </a:p>
          <a:p>
            <a:pPr algn="l" fontAlgn="base">
              <a:buFont typeface="+mj-lt"/>
              <a:buAutoNum type="arabicPeriod"/>
            </a:pPr>
            <a:r>
              <a:rPr lang="en-US" b="0" i="0" dirty="0">
                <a:effectLst/>
                <a:latin typeface="+mj-lt"/>
              </a:rPr>
              <a:t>Firm Real-time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latin typeface="+mj-lt"/>
            </a:endParaRPr>
          </a:p>
        </p:txBody>
      </p:sp>
      <p:pic>
        <p:nvPicPr>
          <p:cNvPr id="6146" name="Picture 2" descr="Real-Time Operating System">
            <a:extLst>
              <a:ext uri="{FF2B5EF4-FFF2-40B4-BE49-F238E27FC236}">
                <a16:creationId xmlns:a16="http://schemas.microsoft.com/office/drawing/2014/main" id="{A5CC8260-113A-47C3-8593-9C7F5A2C91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747"/>
          <a:stretch/>
        </p:blipFill>
        <p:spPr bwMode="auto">
          <a:xfrm>
            <a:off x="9228858" y="1687220"/>
            <a:ext cx="2963142" cy="4038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54545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30679" y="339256"/>
            <a:ext cx="8743323" cy="599637"/>
          </a:xfrm>
        </p:spPr>
        <p:txBody>
          <a:bodyPr>
            <a:normAutofit fontScale="90000"/>
          </a:bodyPr>
          <a:lstStyle/>
          <a:p>
            <a:pPr algn="l" fontAlgn="base"/>
            <a:r>
              <a:rPr lang="en-US" b="1" i="0" dirty="0">
                <a:solidFill>
                  <a:srgbClr val="5FCBEF"/>
                </a:solidFill>
                <a:effectLst/>
              </a:rPr>
              <a:t> Mobile Operating System</a:t>
            </a:r>
            <a:br>
              <a:rPr lang="en-US" b="1" i="0" dirty="0">
                <a:solidFill>
                  <a:srgbClr val="5FCBEF"/>
                </a:solidFill>
                <a:effectLst/>
              </a:rPr>
            </a:br>
            <a:endParaRPr lang="en-US" b="1" i="0" dirty="0">
              <a:solidFill>
                <a:srgbClr val="5FCBEF"/>
              </a:solidFill>
              <a:effectLst/>
            </a:endParaRP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726622" y="1273056"/>
            <a:ext cx="7269713" cy="13849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b="0" i="0" dirty="0">
                <a:effectLst/>
                <a:latin typeface="Open Sans" panose="020B0606030504020204" pitchFamily="34" charset="0"/>
              </a:rPr>
              <a:t>Mobile Operating System is the type of operating system which is mainly designed to power smartphones, wearables devices, and tablets. </a:t>
            </a:r>
          </a:p>
          <a:p>
            <a:pPr marL="0" marR="0" lvl="0" indent="0" algn="l" defTabSz="914400" rtl="0" eaLnBrk="0" fontAlgn="base" latinLnBrk="0" hangingPunct="0">
              <a:lnSpc>
                <a:spcPct val="100000"/>
              </a:lnSpc>
              <a:spcBef>
                <a:spcPct val="0"/>
              </a:spcBef>
              <a:spcAft>
                <a:spcPct val="0"/>
              </a:spcAft>
              <a:buClrTx/>
              <a:buSzTx/>
              <a:buFontTx/>
              <a:buNone/>
              <a:tabLst/>
            </a:pPr>
            <a:endParaRPr lang="en-US" dirty="0">
              <a:latin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b="1" i="1" dirty="0">
                <a:effectLst/>
                <a:latin typeface="Open Sans" panose="020B0606030504020204" pitchFamily="34" charset="0"/>
              </a:rPr>
              <a:t>Example: – </a:t>
            </a:r>
            <a:r>
              <a:rPr lang="en-US" b="0" i="1" dirty="0">
                <a:effectLst/>
                <a:latin typeface="Open Sans" panose="020B0606030504020204" pitchFamily="34" charset="0"/>
              </a:rPr>
              <a:t>Android, BlackBerry, </a:t>
            </a:r>
            <a:r>
              <a:rPr lang="en-US" b="0" i="1" dirty="0" err="1">
                <a:effectLst/>
                <a:latin typeface="Open Sans" panose="020B0606030504020204" pitchFamily="34" charset="0"/>
              </a:rPr>
              <a:t>WatchOS</a:t>
            </a:r>
            <a:r>
              <a:rPr lang="en-US" b="0" i="1" dirty="0">
                <a:effectLst/>
                <a:latin typeface="Open Sans" panose="020B0606030504020204" pitchFamily="34" charset="0"/>
              </a:rPr>
              <a:t>.</a:t>
            </a:r>
            <a:endParaRPr kumimoji="0" lang="en-US" altLang="en-US"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3947727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2686050" y="2149394"/>
            <a:ext cx="7848211" cy="1760133"/>
          </a:xfrm>
        </p:spPr>
        <p:txBody>
          <a:bodyPr>
            <a:normAutofit fontScale="90000"/>
          </a:bodyPr>
          <a:lstStyle/>
          <a:p>
            <a:pPr algn="l" fontAlgn="base"/>
            <a:r>
              <a:rPr lang="en-US" sz="8000" b="1" i="0" dirty="0">
                <a:solidFill>
                  <a:srgbClr val="5FCBEF"/>
                </a:solidFill>
                <a:effectLst/>
              </a:rPr>
              <a:t>E-Gadgets</a:t>
            </a:r>
            <a:br>
              <a:rPr lang="en-US" b="1" i="0" dirty="0">
                <a:solidFill>
                  <a:srgbClr val="5FCBEF"/>
                </a:solidFill>
                <a:effectLst/>
              </a:rPr>
            </a:br>
            <a:endParaRPr lang="en-US" b="1" i="0" dirty="0">
              <a:solidFill>
                <a:srgbClr val="5FCBEF"/>
              </a:solidFill>
              <a:effectLst/>
            </a:endParaRPr>
          </a:p>
        </p:txBody>
      </p:sp>
    </p:spTree>
    <p:extLst>
      <p:ext uri="{BB962C8B-B14F-4D97-AF65-F5344CB8AC3E}">
        <p14:creationId xmlns:p14="http://schemas.microsoft.com/office/powerpoint/2010/main" val="29070195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a:solidFill>
                  <a:srgbClr val="5FCBEF"/>
                </a:solidFill>
                <a:effectLst/>
              </a:rPr>
              <a:t> Raspberry Pi 3</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69167" y="3944928"/>
            <a:ext cx="8884933" cy="110799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We are now on the third generation of these low-budget computers, which can be used in multiple ways. A classic example in security audits is to use a Raspberry Pi with its appropriate battery pack, a distribution platform like </a:t>
            </a:r>
            <a:r>
              <a:rPr lang="en-US" b="0" i="0" u="none" strike="noStrike" dirty="0">
                <a:effectLst/>
                <a:latin typeface="Fedra"/>
                <a:hlinkClick r:id="rId2">
                  <a:extLst>
                    <a:ext uri="{A12FA001-AC4F-418D-AE19-62706E023703}">
                      <ahyp:hlinkClr xmlns:ahyp="http://schemas.microsoft.com/office/drawing/2018/hyperlinkcolor" val="tx"/>
                    </a:ext>
                  </a:extLst>
                </a:hlinkClick>
              </a:rPr>
              <a:t>Kali Linux</a:t>
            </a:r>
            <a:r>
              <a:rPr lang="en-US" b="0" i="0" dirty="0">
                <a:effectLst/>
                <a:latin typeface="Fedra"/>
              </a:rPr>
              <a:t>, and applications like </a:t>
            </a:r>
            <a:r>
              <a:rPr lang="en-US" b="0" i="0" u="none" strike="noStrike" dirty="0" err="1">
                <a:effectLst/>
                <a:latin typeface="Fedra"/>
                <a:hlinkClick r:id="rId3">
                  <a:extLst>
                    <a:ext uri="{A12FA001-AC4F-418D-AE19-62706E023703}">
                      <ahyp:hlinkClr xmlns:ahyp="http://schemas.microsoft.com/office/drawing/2018/hyperlinkcolor" val="tx"/>
                    </a:ext>
                  </a:extLst>
                </a:hlinkClick>
              </a:rPr>
              <a:t>FruityWifi</a:t>
            </a:r>
            <a:r>
              <a:rPr lang="en-US" u="none" strike="noStrike" dirty="0">
                <a:latin typeface="Fedra"/>
              </a:rPr>
              <a:t> – To audit wireless networks</a:t>
            </a:r>
            <a:endParaRPr lang="en-US" b="0" i="0" dirty="0">
              <a:effectLst/>
              <a:latin typeface="+mj-lt"/>
            </a:endParaRPr>
          </a:p>
        </p:txBody>
      </p:sp>
      <p:pic>
        <p:nvPicPr>
          <p:cNvPr id="7" name="Picture 6">
            <a:extLst>
              <a:ext uri="{FF2B5EF4-FFF2-40B4-BE49-F238E27FC236}">
                <a16:creationId xmlns:a16="http://schemas.microsoft.com/office/drawing/2014/main" id="{AD2B3C26-7B8F-4AA4-902F-23886169800B}"/>
              </a:ext>
            </a:extLst>
          </p:cNvPr>
          <p:cNvPicPr>
            <a:picLocks noChangeAspect="1"/>
          </p:cNvPicPr>
          <p:nvPr/>
        </p:nvPicPr>
        <p:blipFill>
          <a:blip r:embed="rId4"/>
          <a:stretch>
            <a:fillRect/>
          </a:stretch>
        </p:blipFill>
        <p:spPr>
          <a:xfrm>
            <a:off x="3116172" y="773171"/>
            <a:ext cx="3790924" cy="2655829"/>
          </a:xfrm>
          <a:prstGeom prst="rect">
            <a:avLst/>
          </a:prstGeom>
        </p:spPr>
      </p:pic>
    </p:spTree>
    <p:extLst>
      <p:ext uri="{BB962C8B-B14F-4D97-AF65-F5344CB8AC3E}">
        <p14:creationId xmlns:p14="http://schemas.microsoft.com/office/powerpoint/2010/main" val="33091147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err="1">
                <a:solidFill>
                  <a:srgbClr val="5FCBEF"/>
                </a:solidFill>
                <a:effectLst/>
              </a:rPr>
              <a:t>WiFi</a:t>
            </a:r>
            <a:r>
              <a:rPr lang="en-IN" b="1" i="0" dirty="0">
                <a:solidFill>
                  <a:srgbClr val="5FCBEF"/>
                </a:solidFill>
                <a:effectLst/>
              </a:rPr>
              <a:t> Pineapple</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484026" y="3429000"/>
            <a:ext cx="9506286" cy="276998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b="0" i="0" dirty="0">
                <a:effectLst/>
                <a:latin typeface="Fedra"/>
              </a:rPr>
              <a:t>This set of tools for wireless penetration tests is very useful for various types of attacks, such as man-in-the-middle attack. Through an intuitive web interface, it enables you to connect using any device, such as a smartphone or a tablet. It stands out for its ease of use, workflow management, the detailed information it provides, and the possibility it offers to emulate different kinds of advanced attacks, which are always just a couple of clicks away.</a:t>
            </a:r>
          </a:p>
          <a:p>
            <a:pPr algn="l"/>
            <a:endParaRPr lang="en-US" b="0" i="0" dirty="0">
              <a:effectLst/>
              <a:latin typeface="Fedra"/>
            </a:endParaRPr>
          </a:p>
          <a:p>
            <a:pPr algn="l"/>
            <a:r>
              <a:rPr lang="en-US" b="0" i="0" dirty="0">
                <a:effectLst/>
                <a:latin typeface="Fedra"/>
              </a:rPr>
              <a:t>As a platform, </a:t>
            </a:r>
            <a:r>
              <a:rPr lang="en-US" b="0" i="0" dirty="0" err="1">
                <a:effectLst/>
                <a:latin typeface="Fedra"/>
              </a:rPr>
              <a:t>WiFi</a:t>
            </a:r>
            <a:r>
              <a:rPr lang="en-US" b="0" i="0" dirty="0">
                <a:effectLst/>
                <a:latin typeface="Fedra"/>
              </a:rPr>
              <a:t> Pineapple allows the use of a great many modules, which are continually being developed by the user community, thus adding new features that widen its scope of functionality. The icing on the cake is that these modules can be installed free of charge directly via the web interface in a matter of seconds.</a:t>
            </a:r>
          </a:p>
        </p:txBody>
      </p:sp>
      <p:pic>
        <p:nvPicPr>
          <p:cNvPr id="5" name="Picture 4">
            <a:extLst>
              <a:ext uri="{FF2B5EF4-FFF2-40B4-BE49-F238E27FC236}">
                <a16:creationId xmlns:a16="http://schemas.microsoft.com/office/drawing/2014/main" id="{54B3B520-B1A1-40A4-A903-4F5F3C1D8BC9}"/>
              </a:ext>
            </a:extLst>
          </p:cNvPr>
          <p:cNvPicPr>
            <a:picLocks noChangeAspect="1"/>
          </p:cNvPicPr>
          <p:nvPr/>
        </p:nvPicPr>
        <p:blipFill>
          <a:blip r:embed="rId2"/>
          <a:stretch>
            <a:fillRect/>
          </a:stretch>
        </p:blipFill>
        <p:spPr>
          <a:xfrm>
            <a:off x="3199277" y="724289"/>
            <a:ext cx="3925715" cy="2536934"/>
          </a:xfrm>
          <a:prstGeom prst="rect">
            <a:avLst/>
          </a:prstGeom>
        </p:spPr>
      </p:pic>
    </p:spTree>
    <p:extLst>
      <p:ext uri="{BB962C8B-B14F-4D97-AF65-F5344CB8AC3E}">
        <p14:creationId xmlns:p14="http://schemas.microsoft.com/office/powerpoint/2010/main" val="13498591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a:solidFill>
                  <a:srgbClr val="5FCBEF"/>
                </a:solidFill>
                <a:effectLst/>
              </a:rPr>
              <a:t>Alfa Network Board</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69168" y="4309914"/>
            <a:ext cx="8658181"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A classic Wi-Fi board for injecting packets. The Alfa stands out for the quality of its materials, and for its use of chipsets which can be set to monitoring mode – a requirement for wireless audits.</a:t>
            </a:r>
            <a:endParaRPr lang="en-US" b="0" i="0" dirty="0">
              <a:effectLst/>
              <a:latin typeface="+mj-lt"/>
            </a:endParaRPr>
          </a:p>
        </p:txBody>
      </p:sp>
      <p:pic>
        <p:nvPicPr>
          <p:cNvPr id="5" name="Picture 4">
            <a:extLst>
              <a:ext uri="{FF2B5EF4-FFF2-40B4-BE49-F238E27FC236}">
                <a16:creationId xmlns:a16="http://schemas.microsoft.com/office/drawing/2014/main" id="{D4DE7F99-5865-465A-9CC6-1A12D1563035}"/>
              </a:ext>
            </a:extLst>
          </p:cNvPr>
          <p:cNvPicPr>
            <a:picLocks noChangeAspect="1"/>
          </p:cNvPicPr>
          <p:nvPr/>
        </p:nvPicPr>
        <p:blipFill>
          <a:blip r:embed="rId2"/>
          <a:stretch>
            <a:fillRect/>
          </a:stretch>
        </p:blipFill>
        <p:spPr>
          <a:xfrm>
            <a:off x="4976016" y="913676"/>
            <a:ext cx="2628217" cy="2873972"/>
          </a:xfrm>
          <a:prstGeom prst="rect">
            <a:avLst/>
          </a:prstGeom>
        </p:spPr>
      </p:pic>
      <p:pic>
        <p:nvPicPr>
          <p:cNvPr id="7" name="Picture 6">
            <a:extLst>
              <a:ext uri="{FF2B5EF4-FFF2-40B4-BE49-F238E27FC236}">
                <a16:creationId xmlns:a16="http://schemas.microsoft.com/office/drawing/2014/main" id="{5A0EA53D-35FF-4400-9884-ABF2495B9EEF}"/>
              </a:ext>
            </a:extLst>
          </p:cNvPr>
          <p:cNvPicPr>
            <a:picLocks noChangeAspect="1"/>
          </p:cNvPicPr>
          <p:nvPr/>
        </p:nvPicPr>
        <p:blipFill>
          <a:blip r:embed="rId3"/>
          <a:stretch>
            <a:fillRect/>
          </a:stretch>
        </p:blipFill>
        <p:spPr>
          <a:xfrm>
            <a:off x="1855837" y="954599"/>
            <a:ext cx="2219383" cy="2792127"/>
          </a:xfrm>
          <a:prstGeom prst="rect">
            <a:avLst/>
          </a:prstGeom>
        </p:spPr>
      </p:pic>
    </p:spTree>
    <p:extLst>
      <p:ext uri="{BB962C8B-B14F-4D97-AF65-F5344CB8AC3E}">
        <p14:creationId xmlns:p14="http://schemas.microsoft.com/office/powerpoint/2010/main" val="12483792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a:solidFill>
                  <a:srgbClr val="5FCBEF"/>
                </a:solidFill>
                <a:effectLst/>
              </a:rPr>
              <a:t>Rubber Ducky</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604052" y="3961511"/>
            <a:ext cx="8503270" cy="110799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This “special” pen drive is a device that works as a programmed keyboard in the shape of a USB drive. When you plug it into a computer, it starts writing automatically to launch programs and tools which may either be available on the victim computer or loaded onto the drive’s onboard Micro SD, in order to extract information.</a:t>
            </a:r>
            <a:endParaRPr lang="en-US" b="0" i="0" dirty="0">
              <a:effectLst/>
              <a:latin typeface="+mj-lt"/>
            </a:endParaRPr>
          </a:p>
        </p:txBody>
      </p:sp>
      <p:pic>
        <p:nvPicPr>
          <p:cNvPr id="5" name="Picture 4">
            <a:extLst>
              <a:ext uri="{FF2B5EF4-FFF2-40B4-BE49-F238E27FC236}">
                <a16:creationId xmlns:a16="http://schemas.microsoft.com/office/drawing/2014/main" id="{EE152F29-F8C8-435D-B9AF-838219D68B11}"/>
              </a:ext>
            </a:extLst>
          </p:cNvPr>
          <p:cNvPicPr>
            <a:picLocks noChangeAspect="1"/>
          </p:cNvPicPr>
          <p:nvPr/>
        </p:nvPicPr>
        <p:blipFill>
          <a:blip r:embed="rId2"/>
          <a:stretch>
            <a:fillRect/>
          </a:stretch>
        </p:blipFill>
        <p:spPr>
          <a:xfrm>
            <a:off x="2138901" y="875364"/>
            <a:ext cx="5924860" cy="2458448"/>
          </a:xfrm>
          <a:prstGeom prst="rect">
            <a:avLst/>
          </a:prstGeom>
        </p:spPr>
      </p:pic>
    </p:spTree>
    <p:extLst>
      <p:ext uri="{BB962C8B-B14F-4D97-AF65-F5344CB8AC3E}">
        <p14:creationId xmlns:p14="http://schemas.microsoft.com/office/powerpoint/2010/main" val="3380683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677334" y="339256"/>
            <a:ext cx="8596668" cy="1320800"/>
          </a:xfrm>
        </p:spPr>
        <p:txBody>
          <a:bodyPr/>
          <a:lstStyle/>
          <a:p>
            <a:r>
              <a:rPr lang="en-IN" dirty="0"/>
              <a:t>Virus</a:t>
            </a:r>
          </a:p>
        </p:txBody>
      </p:sp>
      <p:sp>
        <p:nvSpPr>
          <p:cNvPr id="6" name="TextBox 5">
            <a:extLst>
              <a:ext uri="{FF2B5EF4-FFF2-40B4-BE49-F238E27FC236}">
                <a16:creationId xmlns:a16="http://schemas.microsoft.com/office/drawing/2014/main" id="{EE393489-584A-4190-892B-AF7633244BA8}"/>
              </a:ext>
            </a:extLst>
          </p:cNvPr>
          <p:cNvSpPr txBox="1"/>
          <p:nvPr/>
        </p:nvSpPr>
        <p:spPr>
          <a:xfrm>
            <a:off x="464389" y="1296063"/>
            <a:ext cx="7700465" cy="4154984"/>
          </a:xfrm>
          <a:prstGeom prst="rect">
            <a:avLst/>
          </a:prstGeom>
          <a:noFill/>
        </p:spPr>
        <p:txBody>
          <a:bodyPr wrap="square" rtlCol="0">
            <a:spAutoFit/>
          </a:bodyPr>
          <a:lstStyle/>
          <a:p>
            <a:pPr marL="342900" indent="-342900" algn="l">
              <a:buFont typeface="Arial" panose="020B0604020202020204" pitchFamily="34" charset="0"/>
              <a:buChar char="•"/>
            </a:pPr>
            <a:r>
              <a:rPr lang="en-US" sz="2400" b="0" i="0" dirty="0">
                <a:effectLst/>
                <a:latin typeface="Open Sans" panose="020B0606030504020204" pitchFamily="34" charset="0"/>
              </a:rPr>
              <a:t>A </a:t>
            </a:r>
            <a:r>
              <a:rPr lang="en-US" sz="2400" b="1" i="0" dirty="0">
                <a:effectLst/>
                <a:latin typeface="Open Sans" panose="020B0606030504020204" pitchFamily="34" charset="0"/>
              </a:rPr>
              <a:t>computer virus</a:t>
            </a:r>
            <a:r>
              <a:rPr lang="en-US" sz="2400" b="0" i="0" dirty="0">
                <a:effectLst/>
                <a:latin typeface="Open Sans" panose="020B0606030504020204" pitchFamily="34" charset="0"/>
              </a:rPr>
              <a:t> is a carefully hidden piece of computer code that has the ability to spread from one system to another</a:t>
            </a:r>
          </a:p>
          <a:p>
            <a:pPr marL="342900" indent="-342900" algn="l">
              <a:buFont typeface="Arial" panose="020B0604020202020204" pitchFamily="34" charset="0"/>
              <a:buChar char="•"/>
            </a:pPr>
            <a:r>
              <a:rPr lang="en-US" sz="2400" b="0" i="0" dirty="0">
                <a:effectLst/>
                <a:latin typeface="Open Sans" panose="020B0606030504020204" pitchFamily="34" charset="0"/>
              </a:rPr>
              <a:t>A virus can do significant damage, or at least it may become a nuisance and interrupt productivity</a:t>
            </a:r>
          </a:p>
          <a:p>
            <a:pPr marL="342900" indent="-342900" algn="l">
              <a:buFont typeface="Arial" panose="020B0604020202020204" pitchFamily="34" charset="0"/>
              <a:buChar char="•"/>
            </a:pPr>
            <a:r>
              <a:rPr lang="en-US" sz="2400" b="0" i="0" dirty="0">
                <a:effectLst/>
                <a:latin typeface="Open Sans" panose="020B0606030504020204" pitchFamily="34" charset="0"/>
              </a:rPr>
              <a:t>Like a virus that spreads between human beings, a computer virus spreads between machines</a:t>
            </a:r>
          </a:p>
          <a:p>
            <a:pPr marL="342900" indent="-342900" algn="l">
              <a:buFont typeface="Arial" panose="020B0604020202020204" pitchFamily="34" charset="0"/>
              <a:buChar char="•"/>
            </a:pPr>
            <a:r>
              <a:rPr lang="en-US" sz="2400" b="0" i="0" dirty="0">
                <a:effectLst/>
                <a:latin typeface="Open Sans" panose="020B0606030504020204" pitchFamily="34" charset="0"/>
              </a:rPr>
              <a:t>But a computer virus is not actually alive; it's a piece of executable code that spreads because it is attached to a computer file</a:t>
            </a:r>
          </a:p>
          <a:p>
            <a:pPr marL="342900" indent="-342900" algn="l">
              <a:buFont typeface="Arial" panose="020B0604020202020204" pitchFamily="34" charset="0"/>
              <a:buChar char="•"/>
            </a:pPr>
            <a:r>
              <a:rPr lang="en-US" sz="2400" b="0" i="0" dirty="0">
                <a:effectLst/>
                <a:latin typeface="Open Sans" panose="020B0606030504020204" pitchFamily="34" charset="0"/>
              </a:rPr>
              <a:t>So, wherever the file goes, the virus goes with.</a:t>
            </a:r>
            <a:endParaRPr lang="en-IN" dirty="0"/>
          </a:p>
        </p:txBody>
      </p:sp>
      <p:pic>
        <p:nvPicPr>
          <p:cNvPr id="8" name="Picture 7">
            <a:extLst>
              <a:ext uri="{FF2B5EF4-FFF2-40B4-BE49-F238E27FC236}">
                <a16:creationId xmlns:a16="http://schemas.microsoft.com/office/drawing/2014/main" id="{95133C7B-AC23-4498-A4F9-C8148EF849DD}"/>
              </a:ext>
            </a:extLst>
          </p:cNvPr>
          <p:cNvPicPr>
            <a:picLocks noChangeAspect="1"/>
          </p:cNvPicPr>
          <p:nvPr/>
        </p:nvPicPr>
        <p:blipFill rotWithShape="1">
          <a:blip r:embed="rId2"/>
          <a:srcRect t="7044"/>
          <a:stretch/>
        </p:blipFill>
        <p:spPr>
          <a:xfrm>
            <a:off x="8282559" y="1983923"/>
            <a:ext cx="3706309" cy="2313794"/>
          </a:xfrm>
          <a:prstGeom prst="rect">
            <a:avLst/>
          </a:prstGeom>
        </p:spPr>
      </p:pic>
    </p:spTree>
    <p:extLst>
      <p:ext uri="{BB962C8B-B14F-4D97-AF65-F5344CB8AC3E}">
        <p14:creationId xmlns:p14="http://schemas.microsoft.com/office/powerpoint/2010/main" val="4504427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a:solidFill>
                  <a:srgbClr val="5FCBEF"/>
                </a:solidFill>
                <a:effectLst/>
              </a:rPr>
              <a:t>LAN Turtle</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786932" y="3948779"/>
            <a:ext cx="8137510" cy="110799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This type of systems admin and pen-test tool provides stealthy remote access, as it stays connected to a USB port covertly. Besides this, it allows users to harvest information from the network and has the capacity to execute a man-in-the-middle attack.</a:t>
            </a:r>
            <a:endParaRPr lang="en-US" b="0" i="0" dirty="0">
              <a:effectLst/>
              <a:latin typeface="+mj-lt"/>
            </a:endParaRPr>
          </a:p>
        </p:txBody>
      </p:sp>
      <p:pic>
        <p:nvPicPr>
          <p:cNvPr id="5" name="Picture 4">
            <a:extLst>
              <a:ext uri="{FF2B5EF4-FFF2-40B4-BE49-F238E27FC236}">
                <a16:creationId xmlns:a16="http://schemas.microsoft.com/office/drawing/2014/main" id="{D42D0638-F746-4AEC-99CE-0DEDD6276115}"/>
              </a:ext>
            </a:extLst>
          </p:cNvPr>
          <p:cNvPicPr>
            <a:picLocks noChangeAspect="1"/>
          </p:cNvPicPr>
          <p:nvPr/>
        </p:nvPicPr>
        <p:blipFill>
          <a:blip r:embed="rId2"/>
          <a:stretch>
            <a:fillRect/>
          </a:stretch>
        </p:blipFill>
        <p:spPr>
          <a:xfrm>
            <a:off x="2759103" y="886500"/>
            <a:ext cx="3963706" cy="2509013"/>
          </a:xfrm>
          <a:prstGeom prst="rect">
            <a:avLst/>
          </a:prstGeom>
        </p:spPr>
      </p:pic>
    </p:spTree>
    <p:extLst>
      <p:ext uri="{BB962C8B-B14F-4D97-AF65-F5344CB8AC3E}">
        <p14:creationId xmlns:p14="http://schemas.microsoft.com/office/powerpoint/2010/main" val="3985665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err="1">
                <a:solidFill>
                  <a:srgbClr val="5FCBEF"/>
                </a:solidFill>
                <a:effectLst/>
              </a:rPr>
              <a:t>HackRF</a:t>
            </a:r>
            <a:r>
              <a:rPr lang="en-IN" b="1" i="0" dirty="0">
                <a:solidFill>
                  <a:srgbClr val="5FCBEF"/>
                </a:solidFill>
                <a:effectLst/>
              </a:rPr>
              <a:t> One</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402529" y="4179366"/>
            <a:ext cx="9054559" cy="110799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This tool installs a powerful </a:t>
            </a:r>
            <a:r>
              <a:rPr lang="en-US" b="0" i="0" u="none" strike="noStrike" dirty="0">
                <a:effectLst/>
                <a:latin typeface="Fedra"/>
                <a:hlinkClick r:id="rId2">
                  <a:extLst>
                    <a:ext uri="{A12FA001-AC4F-418D-AE19-62706E023703}">
                      <ahyp:hlinkClr xmlns:ahyp="http://schemas.microsoft.com/office/drawing/2018/hyperlinkcolor" val="tx"/>
                    </a:ext>
                  </a:extLst>
                </a:hlinkClick>
              </a:rPr>
              <a:t>SDR</a:t>
            </a:r>
            <a:r>
              <a:rPr lang="en-US" b="0" i="0" dirty="0">
                <a:effectLst/>
                <a:latin typeface="Fedra"/>
              </a:rPr>
              <a:t> (Software-Defined Radio) system. In other words it is essentially a radio communication device which installs software to be used in place of typically installed hardware. This way, it is capable of processing all kinds of radio signals ranging from 10 MHz to 6 GHz from a single peripheral, which can be connected to the computer via a USB port.</a:t>
            </a:r>
            <a:endParaRPr lang="en-US" b="0" i="0" dirty="0">
              <a:effectLst/>
              <a:latin typeface="+mj-lt"/>
            </a:endParaRPr>
          </a:p>
        </p:txBody>
      </p:sp>
      <p:pic>
        <p:nvPicPr>
          <p:cNvPr id="5" name="Picture 4">
            <a:extLst>
              <a:ext uri="{FF2B5EF4-FFF2-40B4-BE49-F238E27FC236}">
                <a16:creationId xmlns:a16="http://schemas.microsoft.com/office/drawing/2014/main" id="{82599F65-0237-42B4-ABFE-8C3D597E6BE1}"/>
              </a:ext>
            </a:extLst>
          </p:cNvPr>
          <p:cNvPicPr>
            <a:picLocks noChangeAspect="1"/>
          </p:cNvPicPr>
          <p:nvPr/>
        </p:nvPicPr>
        <p:blipFill>
          <a:blip r:embed="rId3"/>
          <a:stretch>
            <a:fillRect/>
          </a:stretch>
        </p:blipFill>
        <p:spPr>
          <a:xfrm>
            <a:off x="2592126" y="886534"/>
            <a:ext cx="4675366" cy="2757101"/>
          </a:xfrm>
          <a:prstGeom prst="rect">
            <a:avLst/>
          </a:prstGeom>
        </p:spPr>
      </p:pic>
    </p:spTree>
    <p:extLst>
      <p:ext uri="{BB962C8B-B14F-4D97-AF65-F5344CB8AC3E}">
        <p14:creationId xmlns:p14="http://schemas.microsoft.com/office/powerpoint/2010/main" val="34443009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err="1">
                <a:solidFill>
                  <a:srgbClr val="5FCBEF"/>
                </a:solidFill>
                <a:effectLst/>
              </a:rPr>
              <a:t>Ubertooth</a:t>
            </a:r>
            <a:r>
              <a:rPr lang="en-IN" b="1" i="0" dirty="0">
                <a:solidFill>
                  <a:srgbClr val="5FCBEF"/>
                </a:solidFill>
                <a:effectLst/>
              </a:rPr>
              <a:t> One</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569168" y="3688080"/>
            <a:ext cx="8651032"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This device is an open-source 2.4 GHz code development platform for experimenting with Bluetooth, enabling users to appreciate the different aspects of new wireless technologies.</a:t>
            </a:r>
          </a:p>
        </p:txBody>
      </p:sp>
      <p:pic>
        <p:nvPicPr>
          <p:cNvPr id="5" name="Picture 4">
            <a:extLst>
              <a:ext uri="{FF2B5EF4-FFF2-40B4-BE49-F238E27FC236}">
                <a16:creationId xmlns:a16="http://schemas.microsoft.com/office/drawing/2014/main" id="{5D9CD16C-AE43-4CD3-8BB1-305D2E01AEFE}"/>
              </a:ext>
            </a:extLst>
          </p:cNvPr>
          <p:cNvPicPr>
            <a:picLocks noChangeAspect="1"/>
          </p:cNvPicPr>
          <p:nvPr/>
        </p:nvPicPr>
        <p:blipFill>
          <a:blip r:embed="rId2"/>
          <a:stretch>
            <a:fillRect/>
          </a:stretch>
        </p:blipFill>
        <p:spPr>
          <a:xfrm>
            <a:off x="2782667" y="822037"/>
            <a:ext cx="3806799" cy="2533413"/>
          </a:xfrm>
          <a:prstGeom prst="rect">
            <a:avLst/>
          </a:prstGeom>
        </p:spPr>
      </p:pic>
    </p:spTree>
    <p:extLst>
      <p:ext uri="{BB962C8B-B14F-4D97-AF65-F5344CB8AC3E}">
        <p14:creationId xmlns:p14="http://schemas.microsoft.com/office/powerpoint/2010/main" val="16916896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484026" y="124652"/>
            <a:ext cx="8743323" cy="599637"/>
          </a:xfrm>
        </p:spPr>
        <p:txBody>
          <a:bodyPr>
            <a:normAutofit fontScale="90000"/>
          </a:bodyPr>
          <a:lstStyle/>
          <a:p>
            <a:pPr algn="l"/>
            <a:r>
              <a:rPr lang="en-IN" b="1" i="0" dirty="0">
                <a:solidFill>
                  <a:srgbClr val="5FCBEF"/>
                </a:solidFill>
                <a:effectLst/>
              </a:rPr>
              <a:t>Proxmark3 Kit</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333132" y="4074642"/>
            <a:ext cx="9045109" cy="13849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The Proxmark3 is a device developed by Jonathan </a:t>
            </a:r>
            <a:r>
              <a:rPr lang="en-US" b="0" i="0" dirty="0" err="1">
                <a:effectLst/>
                <a:latin typeface="Fedra"/>
              </a:rPr>
              <a:t>Westhues</a:t>
            </a:r>
            <a:r>
              <a:rPr lang="en-US" b="0" i="0" dirty="0">
                <a:effectLst/>
                <a:latin typeface="Fedra"/>
              </a:rPr>
              <a:t> that can read almost any RFID (radio frequency identification) label, as well as clone and sniff them. It can also be operated in standalone mode (i.e. without a PC) through the use of batteries.</a:t>
            </a:r>
          </a:p>
          <a:p>
            <a:r>
              <a:rPr lang="en-US" dirty="0">
                <a:latin typeface="Fedra"/>
              </a:rPr>
              <a:t>Example: </a:t>
            </a:r>
            <a:r>
              <a:rPr lang="en-US" b="1" dirty="0">
                <a:latin typeface="Fedra"/>
              </a:rPr>
              <a:t>Debit Card Tapping</a:t>
            </a:r>
            <a:endParaRPr lang="en-US" b="1" dirty="0"/>
          </a:p>
          <a:p>
            <a:pPr algn="l" fontAlgn="base"/>
            <a:endParaRPr lang="en-US" b="0" i="0" dirty="0">
              <a:effectLst/>
              <a:latin typeface="+mj-lt"/>
            </a:endParaRPr>
          </a:p>
        </p:txBody>
      </p:sp>
      <p:pic>
        <p:nvPicPr>
          <p:cNvPr id="5" name="Picture 4">
            <a:extLst>
              <a:ext uri="{FF2B5EF4-FFF2-40B4-BE49-F238E27FC236}">
                <a16:creationId xmlns:a16="http://schemas.microsoft.com/office/drawing/2014/main" id="{50C96721-957D-4CE1-ADCF-B311C0FC6C29}"/>
              </a:ext>
            </a:extLst>
          </p:cNvPr>
          <p:cNvPicPr>
            <a:picLocks noChangeAspect="1"/>
          </p:cNvPicPr>
          <p:nvPr/>
        </p:nvPicPr>
        <p:blipFill rotWithShape="1">
          <a:blip r:embed="rId2"/>
          <a:srcRect t="10658" b="1989"/>
          <a:stretch/>
        </p:blipFill>
        <p:spPr>
          <a:xfrm>
            <a:off x="1674657" y="1048119"/>
            <a:ext cx="7552692" cy="2209712"/>
          </a:xfrm>
          <a:prstGeom prst="rect">
            <a:avLst/>
          </a:prstGeom>
        </p:spPr>
      </p:pic>
    </p:spTree>
    <p:extLst>
      <p:ext uri="{BB962C8B-B14F-4D97-AF65-F5344CB8AC3E}">
        <p14:creationId xmlns:p14="http://schemas.microsoft.com/office/powerpoint/2010/main" val="10064892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738468" y="175736"/>
            <a:ext cx="8743323" cy="599637"/>
          </a:xfrm>
        </p:spPr>
        <p:txBody>
          <a:bodyPr>
            <a:normAutofit fontScale="90000"/>
          </a:bodyPr>
          <a:lstStyle/>
          <a:p>
            <a:pPr algn="l"/>
            <a:r>
              <a:rPr lang="en-IN" b="1" i="0" dirty="0">
                <a:solidFill>
                  <a:srgbClr val="5FCBEF"/>
                </a:solidFill>
                <a:effectLst/>
              </a:rPr>
              <a:t>Keylogger</a:t>
            </a:r>
          </a:p>
        </p:txBody>
      </p:sp>
      <p:sp>
        <p:nvSpPr>
          <p:cNvPr id="4" name="Rectangle 1">
            <a:extLst>
              <a:ext uri="{FF2B5EF4-FFF2-40B4-BE49-F238E27FC236}">
                <a16:creationId xmlns:a16="http://schemas.microsoft.com/office/drawing/2014/main" id="{595251E6-0474-4EE5-8A91-B48F68F5143A}"/>
              </a:ext>
            </a:extLst>
          </p:cNvPr>
          <p:cNvSpPr>
            <a:spLocks noChangeArrowheads="1"/>
          </p:cNvSpPr>
          <p:nvPr/>
        </p:nvSpPr>
        <p:spPr bwMode="auto">
          <a:xfrm>
            <a:off x="925855" y="3978531"/>
            <a:ext cx="7637698"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fontAlgn="base"/>
            <a:r>
              <a:rPr lang="en-US" b="0" i="0" dirty="0">
                <a:effectLst/>
                <a:latin typeface="Fedra"/>
              </a:rPr>
              <a:t>An old classic for logging keystrokes. This device can be connected via USB or PS/2 and creates a stealthy connection between the keyboard and PC, logging every keystroke. Of course, it tends to go undetected by most security systems.</a:t>
            </a:r>
            <a:endParaRPr lang="en-US" b="0" i="0" dirty="0">
              <a:effectLst/>
              <a:latin typeface="+mj-lt"/>
            </a:endParaRPr>
          </a:p>
        </p:txBody>
      </p:sp>
      <p:pic>
        <p:nvPicPr>
          <p:cNvPr id="15" name="Picture 14">
            <a:extLst>
              <a:ext uri="{FF2B5EF4-FFF2-40B4-BE49-F238E27FC236}">
                <a16:creationId xmlns:a16="http://schemas.microsoft.com/office/drawing/2014/main" id="{F4C31F29-B524-4BA7-8E11-A352D9911BE1}"/>
              </a:ext>
            </a:extLst>
          </p:cNvPr>
          <p:cNvPicPr>
            <a:picLocks noChangeAspect="1"/>
          </p:cNvPicPr>
          <p:nvPr/>
        </p:nvPicPr>
        <p:blipFill>
          <a:blip r:embed="rId2"/>
          <a:stretch>
            <a:fillRect/>
          </a:stretch>
        </p:blipFill>
        <p:spPr>
          <a:xfrm>
            <a:off x="925855" y="1225709"/>
            <a:ext cx="3495395" cy="1808161"/>
          </a:xfrm>
          <a:prstGeom prst="rect">
            <a:avLst/>
          </a:prstGeom>
        </p:spPr>
      </p:pic>
      <p:pic>
        <p:nvPicPr>
          <p:cNvPr id="7" name="Picture 6">
            <a:extLst>
              <a:ext uri="{FF2B5EF4-FFF2-40B4-BE49-F238E27FC236}">
                <a16:creationId xmlns:a16="http://schemas.microsoft.com/office/drawing/2014/main" id="{A9A82E53-D905-47C0-A961-BECF5C9D2738}"/>
              </a:ext>
            </a:extLst>
          </p:cNvPr>
          <p:cNvPicPr>
            <a:picLocks noChangeAspect="1"/>
          </p:cNvPicPr>
          <p:nvPr/>
        </p:nvPicPr>
        <p:blipFill rotWithShape="1">
          <a:blip r:embed="rId3"/>
          <a:srcRect t="2028" r="1170"/>
          <a:stretch/>
        </p:blipFill>
        <p:spPr>
          <a:xfrm>
            <a:off x="5666469" y="1138857"/>
            <a:ext cx="2897084" cy="1981863"/>
          </a:xfrm>
          <a:prstGeom prst="rect">
            <a:avLst/>
          </a:prstGeom>
        </p:spPr>
      </p:pic>
    </p:spTree>
    <p:extLst>
      <p:ext uri="{BB962C8B-B14F-4D97-AF65-F5344CB8AC3E}">
        <p14:creationId xmlns:p14="http://schemas.microsoft.com/office/powerpoint/2010/main" val="19458885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Hands-On Session on Creation of Dashboard Using Excel</a:t>
            </a:r>
          </a:p>
        </p:txBody>
      </p:sp>
      <p:sp>
        <p:nvSpPr>
          <p:cNvPr id="3" name="Content Placeholder 2"/>
          <p:cNvSpPr>
            <a:spLocks noGrp="1"/>
          </p:cNvSpPr>
          <p:nvPr>
            <p:ph idx="1"/>
          </p:nvPr>
        </p:nvSpPr>
        <p:spPr/>
        <p:txBody>
          <a:bodyPr>
            <a:normAutofit/>
          </a:bodyPr>
          <a:lstStyle/>
          <a:p>
            <a:r>
              <a:rPr lang="en-US" sz="2400" dirty="0"/>
              <a:t>Populate from Excel Data</a:t>
            </a:r>
          </a:p>
          <a:p>
            <a:r>
              <a:rPr lang="en-US" sz="2400" dirty="0"/>
              <a:t>Group using Pivot Table and create Pivot Charts</a:t>
            </a:r>
          </a:p>
          <a:p>
            <a:r>
              <a:rPr lang="en-US" sz="2400" dirty="0"/>
              <a:t>Use Slicers</a:t>
            </a:r>
          </a:p>
          <a:p>
            <a:r>
              <a:rPr lang="en-US" sz="2400" dirty="0"/>
              <a:t>Use Timelines</a:t>
            </a:r>
          </a:p>
          <a:p>
            <a:r>
              <a:rPr lang="en-US" sz="2400" dirty="0"/>
              <a:t>Use Report Connections to activate all Graphs pertaining to Slicers</a:t>
            </a:r>
          </a:p>
          <a:p>
            <a:r>
              <a:rPr lang="en-US" sz="2400" dirty="0"/>
              <a:t>Use Design Layout for Better Outlook</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3115908" y="2557751"/>
            <a:ext cx="8743323" cy="1982444"/>
          </a:xfrm>
        </p:spPr>
        <p:txBody>
          <a:bodyPr>
            <a:noAutofit/>
          </a:bodyPr>
          <a:lstStyle/>
          <a:p>
            <a:pPr algn="l" fontAlgn="base"/>
            <a:r>
              <a:rPr lang="en-IN" sz="7200" b="1" i="0" dirty="0">
                <a:solidFill>
                  <a:srgbClr val="5FCBEF"/>
                </a:solidFill>
                <a:effectLst/>
              </a:rPr>
              <a:t>Thank You</a:t>
            </a:r>
          </a:p>
        </p:txBody>
      </p:sp>
    </p:spTree>
    <p:extLst>
      <p:ext uri="{BB962C8B-B14F-4D97-AF65-F5344CB8AC3E}">
        <p14:creationId xmlns:p14="http://schemas.microsoft.com/office/powerpoint/2010/main" val="2657052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r>
              <a:rPr lang="en-IN" dirty="0"/>
              <a:t>Worm</a:t>
            </a:r>
          </a:p>
        </p:txBody>
      </p:sp>
      <p:sp>
        <p:nvSpPr>
          <p:cNvPr id="6" name="TextBox 5">
            <a:extLst>
              <a:ext uri="{FF2B5EF4-FFF2-40B4-BE49-F238E27FC236}">
                <a16:creationId xmlns:a16="http://schemas.microsoft.com/office/drawing/2014/main" id="{EE393489-584A-4190-892B-AF7633244BA8}"/>
              </a:ext>
            </a:extLst>
          </p:cNvPr>
          <p:cNvSpPr txBox="1"/>
          <p:nvPr/>
        </p:nvSpPr>
        <p:spPr>
          <a:xfrm>
            <a:off x="203132" y="1296063"/>
            <a:ext cx="7700465" cy="4247317"/>
          </a:xfrm>
          <a:prstGeom prst="rect">
            <a:avLst/>
          </a:prstGeom>
          <a:noFill/>
        </p:spPr>
        <p:txBody>
          <a:bodyPr wrap="square" rtlCol="0">
            <a:spAutoFit/>
          </a:bodyPr>
          <a:lstStyle/>
          <a:p>
            <a:pPr marL="342900" indent="-342900" algn="just">
              <a:buFont typeface="Arial" panose="020B0604020202020204" pitchFamily="34" charset="0"/>
              <a:buChar char="•"/>
            </a:pPr>
            <a:r>
              <a:rPr lang="en-US" sz="2800" b="0" i="0" dirty="0">
                <a:solidFill>
                  <a:srgbClr val="202124"/>
                </a:solidFill>
                <a:effectLst/>
                <a:latin typeface="arial" panose="020B0604020202020204" pitchFamily="34" charset="0"/>
              </a:rPr>
              <a:t>A worm virus is a computer virus that can self-replicate, mostly without human intervention. ... </a:t>
            </a:r>
            <a:r>
              <a:rPr lang="en-US" sz="2800" b="1" i="0" dirty="0">
                <a:solidFill>
                  <a:srgbClr val="202124"/>
                </a:solidFill>
                <a:effectLst/>
                <a:latin typeface="arial" panose="020B0604020202020204" pitchFamily="34" charset="0"/>
              </a:rPr>
              <a:t>The ILOVEYOU, Michelangelo, and </a:t>
            </a:r>
            <a:r>
              <a:rPr lang="en-US" sz="2800" b="1" i="0" dirty="0" err="1">
                <a:solidFill>
                  <a:srgbClr val="202124"/>
                </a:solidFill>
                <a:effectLst/>
                <a:latin typeface="arial" panose="020B0604020202020204" pitchFamily="34" charset="0"/>
              </a:rPr>
              <a:t>MSBlast</a:t>
            </a:r>
            <a:r>
              <a:rPr lang="en-US" sz="2800" b="1" i="0" dirty="0">
                <a:solidFill>
                  <a:srgbClr val="202124"/>
                </a:solidFill>
                <a:effectLst/>
                <a:latin typeface="arial" panose="020B0604020202020204" pitchFamily="34" charset="0"/>
              </a:rPr>
              <a:t> worms</a:t>
            </a:r>
            <a:r>
              <a:rPr lang="en-US" sz="2800" b="0" i="0" dirty="0">
                <a:solidFill>
                  <a:srgbClr val="202124"/>
                </a:solidFill>
                <a:effectLst/>
                <a:latin typeface="arial" panose="020B0604020202020204" pitchFamily="34" charset="0"/>
              </a:rPr>
              <a:t> are famous examples. </a:t>
            </a:r>
          </a:p>
          <a:p>
            <a:pPr marL="342900" indent="-342900" algn="just">
              <a:buFont typeface="Arial" panose="020B0604020202020204" pitchFamily="34" charset="0"/>
              <a:buChar char="•"/>
            </a:pPr>
            <a:r>
              <a:rPr lang="en-US" sz="2800" b="0" i="0" dirty="0">
                <a:solidFill>
                  <a:srgbClr val="202124"/>
                </a:solidFill>
                <a:effectLst/>
                <a:latin typeface="arial" panose="020B0604020202020204" pitchFamily="34" charset="0"/>
              </a:rPr>
              <a:t>It is best to protect against a worm virus by installing antivirus software right away, rather than waiting to get infected before installing an antivirus tool.</a:t>
            </a:r>
            <a:endParaRPr lang="en-US" b="0" i="0" dirty="0">
              <a:solidFill>
                <a:srgbClr val="202124"/>
              </a:solidFill>
              <a:effectLst/>
              <a:latin typeface="arial" panose="020B0604020202020204" pitchFamily="34" charset="0"/>
            </a:endParaRPr>
          </a:p>
          <a:p>
            <a:pPr marL="342900" indent="-342900" algn="l">
              <a:buFont typeface="Arial" panose="020B0604020202020204" pitchFamily="34" charset="0"/>
              <a:buChar char="•"/>
            </a:pPr>
            <a:endParaRPr lang="en-IN" dirty="0"/>
          </a:p>
        </p:txBody>
      </p:sp>
      <p:pic>
        <p:nvPicPr>
          <p:cNvPr id="4" name="Picture 3">
            <a:extLst>
              <a:ext uri="{FF2B5EF4-FFF2-40B4-BE49-F238E27FC236}">
                <a16:creationId xmlns:a16="http://schemas.microsoft.com/office/drawing/2014/main" id="{BE06C80C-1D54-48FB-9161-2EDB0206A8CE}"/>
              </a:ext>
            </a:extLst>
          </p:cNvPr>
          <p:cNvPicPr>
            <a:picLocks noChangeAspect="1"/>
          </p:cNvPicPr>
          <p:nvPr/>
        </p:nvPicPr>
        <p:blipFill rotWithShape="1">
          <a:blip r:embed="rId2"/>
          <a:srcRect l="19483" r="17754"/>
          <a:stretch/>
        </p:blipFill>
        <p:spPr>
          <a:xfrm>
            <a:off x="8727621" y="2336157"/>
            <a:ext cx="2494510" cy="1790569"/>
          </a:xfrm>
          <a:prstGeom prst="rect">
            <a:avLst/>
          </a:prstGeom>
        </p:spPr>
      </p:pic>
    </p:spTree>
    <p:extLst>
      <p:ext uri="{BB962C8B-B14F-4D97-AF65-F5344CB8AC3E}">
        <p14:creationId xmlns:p14="http://schemas.microsoft.com/office/powerpoint/2010/main" val="316196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677334" y="339256"/>
            <a:ext cx="8596668" cy="1320800"/>
          </a:xfrm>
        </p:spPr>
        <p:txBody>
          <a:bodyPr/>
          <a:lstStyle/>
          <a:p>
            <a:r>
              <a:rPr lang="en-IN" dirty="0"/>
              <a:t>Trojan Horse </a:t>
            </a:r>
          </a:p>
        </p:txBody>
      </p:sp>
      <p:pic>
        <p:nvPicPr>
          <p:cNvPr id="5" name="Content Placeholder 4">
            <a:extLst>
              <a:ext uri="{FF2B5EF4-FFF2-40B4-BE49-F238E27FC236}">
                <a16:creationId xmlns:a16="http://schemas.microsoft.com/office/drawing/2014/main" id="{BB21EE0B-4544-4D90-AEA9-DA2557344DBC}"/>
              </a:ext>
            </a:extLst>
          </p:cNvPr>
          <p:cNvPicPr>
            <a:picLocks noGrp="1" noChangeAspect="1"/>
          </p:cNvPicPr>
          <p:nvPr>
            <p:ph idx="1"/>
          </p:nvPr>
        </p:nvPicPr>
        <p:blipFill>
          <a:blip r:embed="rId2"/>
          <a:stretch>
            <a:fillRect/>
          </a:stretch>
        </p:blipFill>
        <p:spPr>
          <a:xfrm>
            <a:off x="8065694" y="2051436"/>
            <a:ext cx="3923174" cy="2440084"/>
          </a:xfrm>
        </p:spPr>
      </p:pic>
      <p:sp>
        <p:nvSpPr>
          <p:cNvPr id="6" name="TextBox 5">
            <a:extLst>
              <a:ext uri="{FF2B5EF4-FFF2-40B4-BE49-F238E27FC236}">
                <a16:creationId xmlns:a16="http://schemas.microsoft.com/office/drawing/2014/main" id="{EE393489-584A-4190-892B-AF7633244BA8}"/>
              </a:ext>
            </a:extLst>
          </p:cNvPr>
          <p:cNvSpPr txBox="1"/>
          <p:nvPr/>
        </p:nvSpPr>
        <p:spPr>
          <a:xfrm>
            <a:off x="203132" y="1296063"/>
            <a:ext cx="7700465" cy="5509200"/>
          </a:xfrm>
          <a:prstGeom prst="rect">
            <a:avLst/>
          </a:prstGeom>
          <a:noFill/>
        </p:spPr>
        <p:txBody>
          <a:bodyPr wrap="square" rtlCol="0">
            <a:spAutoFit/>
          </a:bodyPr>
          <a:lstStyle/>
          <a:p>
            <a:pPr marL="342900" indent="-342900" algn="l">
              <a:buFont typeface="Arial" panose="020B0604020202020204" pitchFamily="34" charset="0"/>
              <a:buChar char="•"/>
            </a:pPr>
            <a:r>
              <a:rPr lang="en-US" b="0" i="0" dirty="0">
                <a:effectLst/>
                <a:latin typeface="Arial" panose="020B0604020202020204" pitchFamily="34" charset="0"/>
              </a:rPr>
              <a:t>In computing, a Trojan horse is a </a:t>
            </a:r>
            <a:r>
              <a:rPr lang="en-US" b="0" i="0" u="sng" dirty="0">
                <a:effectLst/>
                <a:latin typeface="Arial" panose="020B0604020202020204" pitchFamily="34" charset="0"/>
                <a:hlinkClick r:id="rId3">
                  <a:extLst>
                    <a:ext uri="{A12FA001-AC4F-418D-AE19-62706E023703}">
                      <ahyp:hlinkClr xmlns:ahyp="http://schemas.microsoft.com/office/drawing/2018/hyperlinkcolor" val="tx"/>
                    </a:ext>
                  </a:extLst>
                </a:hlinkClick>
              </a:rPr>
              <a:t>program</a:t>
            </a:r>
            <a:r>
              <a:rPr lang="en-US" b="0" i="0" dirty="0">
                <a:effectLst/>
                <a:latin typeface="Arial" panose="020B0604020202020204" pitchFamily="34" charset="0"/>
              </a:rPr>
              <a:t> downloaded and installed on a computer that </a:t>
            </a:r>
            <a:r>
              <a:rPr lang="en-US" b="0" i="0" u="sng" dirty="0">
                <a:effectLst/>
                <a:latin typeface="Arial" panose="020B0604020202020204" pitchFamily="34" charset="0"/>
                <a:hlinkClick r:id="rId4">
                  <a:extLst>
                    <a:ext uri="{A12FA001-AC4F-418D-AE19-62706E023703}">
                      <ahyp:hlinkClr xmlns:ahyp="http://schemas.microsoft.com/office/drawing/2018/hyperlinkcolor" val="tx"/>
                    </a:ext>
                  </a:extLst>
                </a:hlinkClick>
              </a:rPr>
              <a:t>appears harmless</a:t>
            </a:r>
            <a:r>
              <a:rPr lang="en-US" b="0" i="0" dirty="0">
                <a:effectLst/>
                <a:latin typeface="Arial" panose="020B0604020202020204" pitchFamily="34" charset="0"/>
              </a:rPr>
              <a:t>, but is, in fact, malicious</a:t>
            </a:r>
          </a:p>
          <a:p>
            <a:pPr marL="342900" indent="-342900" algn="l">
              <a:buFont typeface="Arial" panose="020B0604020202020204" pitchFamily="34" charset="0"/>
              <a:buChar char="•"/>
            </a:pPr>
            <a:r>
              <a:rPr lang="en-US" b="0" i="0" dirty="0">
                <a:effectLst/>
                <a:latin typeface="Arial" panose="020B0604020202020204" pitchFamily="34" charset="0"/>
              </a:rPr>
              <a:t> Unexpected changes to computer settings and unusual activity, even when the computer should be idle, are strong indications that a Trojan is residing on a computer.</a:t>
            </a:r>
          </a:p>
          <a:p>
            <a:pPr marL="342900" indent="-342900" algn="l">
              <a:buFont typeface="Arial" panose="020B0604020202020204" pitchFamily="34" charset="0"/>
              <a:buChar char="•"/>
            </a:pPr>
            <a:endParaRPr lang="en-US" b="0" i="0" dirty="0">
              <a:effectLst/>
              <a:latin typeface="Arial" panose="020B0604020202020204" pitchFamily="34" charset="0"/>
            </a:endParaRPr>
          </a:p>
          <a:p>
            <a:pPr marL="342900" indent="-342900" algn="l">
              <a:buFont typeface="Arial" panose="020B0604020202020204" pitchFamily="34" charset="0"/>
              <a:buChar char="•"/>
            </a:pPr>
            <a:r>
              <a:rPr lang="en-US" b="0" i="0" dirty="0">
                <a:effectLst/>
                <a:latin typeface="Arial" panose="020B0604020202020204" pitchFamily="34" charset="0"/>
              </a:rPr>
              <a:t>Typically, the Trojan horse is hidden in an </a:t>
            </a:r>
            <a:r>
              <a:rPr lang="en-US" b="1" i="0" dirty="0">
                <a:effectLst/>
                <a:latin typeface="Arial" panose="020B0604020202020204" pitchFamily="34" charset="0"/>
              </a:rPr>
              <a:t>innocent-looking email</a:t>
            </a:r>
            <a:r>
              <a:rPr lang="en-US" b="0" i="0" dirty="0">
                <a:effectLst/>
                <a:latin typeface="Arial" panose="020B0604020202020204" pitchFamily="34" charset="0"/>
              </a:rPr>
              <a:t> attachment or free download</a:t>
            </a:r>
          </a:p>
          <a:p>
            <a:pPr marL="342900" indent="-342900" algn="l">
              <a:buFont typeface="Arial" panose="020B0604020202020204" pitchFamily="34" charset="0"/>
              <a:buChar char="•"/>
            </a:pPr>
            <a:r>
              <a:rPr lang="en-US" b="0" i="0" dirty="0">
                <a:effectLst/>
                <a:latin typeface="Arial" panose="020B0604020202020204" pitchFamily="34" charset="0"/>
              </a:rPr>
              <a:t>When the user clicks on the email attachment or downloads the free program, the </a:t>
            </a:r>
            <a:r>
              <a:rPr lang="en-US" b="0" i="0" u="sng" dirty="0">
                <a:effectLst/>
                <a:latin typeface="Arial" panose="020B0604020202020204" pitchFamily="34" charset="0"/>
                <a:hlinkClick r:id="rId5">
                  <a:extLst>
                    <a:ext uri="{A12FA001-AC4F-418D-AE19-62706E023703}">
                      <ahyp:hlinkClr xmlns:ahyp="http://schemas.microsoft.com/office/drawing/2018/hyperlinkcolor" val="tx"/>
                    </a:ext>
                  </a:extLst>
                </a:hlinkClick>
              </a:rPr>
              <a:t>malware</a:t>
            </a:r>
            <a:r>
              <a:rPr lang="en-US" b="0" i="0" dirty="0">
                <a:effectLst/>
                <a:latin typeface="Arial" panose="020B0604020202020204" pitchFamily="34" charset="0"/>
              </a:rPr>
              <a:t> that is hidden inside is transferred to the user's computing device</a:t>
            </a:r>
          </a:p>
          <a:p>
            <a:pPr marL="342900" indent="-342900" algn="l">
              <a:buFont typeface="Arial" panose="020B0604020202020204" pitchFamily="34" charset="0"/>
              <a:buChar char="•"/>
            </a:pPr>
            <a:r>
              <a:rPr lang="en-US" b="0" i="0" dirty="0">
                <a:effectLst/>
                <a:latin typeface="Arial" panose="020B0604020202020204" pitchFamily="34" charset="0"/>
              </a:rPr>
              <a:t>Once inside, the malicious code can execute whatever task the attacker designed it to carry out.</a:t>
            </a:r>
          </a:p>
          <a:p>
            <a:pPr marL="342900" indent="-342900" algn="l">
              <a:buFont typeface="Arial" panose="020B0604020202020204" pitchFamily="34" charset="0"/>
              <a:buChar char="•"/>
            </a:pPr>
            <a:endParaRPr lang="en-US" b="0" i="0" dirty="0">
              <a:effectLst/>
              <a:latin typeface="Arial" panose="020B0604020202020204" pitchFamily="34" charset="0"/>
            </a:endParaRPr>
          </a:p>
          <a:p>
            <a:pPr marL="342900" indent="-342900">
              <a:buFont typeface="Arial" panose="020B0604020202020204" pitchFamily="34" charset="0"/>
              <a:buChar char="•"/>
            </a:pPr>
            <a:r>
              <a:rPr lang="en-US" b="0" i="0" dirty="0">
                <a:effectLst/>
                <a:latin typeface="arial" panose="020B0604020202020204" pitchFamily="34" charset="0"/>
              </a:rPr>
              <a:t>Here is one example of how a Trojan horse might be used to infect a personal computer: </a:t>
            </a:r>
            <a:r>
              <a:rPr lang="en-US" b="1" i="0" dirty="0">
                <a:effectLst/>
                <a:latin typeface="arial" panose="020B0604020202020204" pitchFamily="34" charset="0"/>
              </a:rPr>
              <a:t>The victim receives an official-looking email with an attachment</a:t>
            </a:r>
            <a:r>
              <a:rPr lang="en-US" b="0" i="0" dirty="0">
                <a:effectLst/>
                <a:latin typeface="arial" panose="020B0604020202020204" pitchFamily="34" charset="0"/>
              </a:rPr>
              <a:t>. The attachment contains malicious code that is executed as soon as the victim clicks on the attachment.</a:t>
            </a:r>
          </a:p>
          <a:p>
            <a:pPr marL="342900" indent="-342900">
              <a:buFont typeface="Arial" panose="020B0604020202020204" pitchFamily="34" charset="0"/>
              <a:buChar char="•"/>
            </a:pPr>
            <a:r>
              <a:rPr lang="en-IN" sz="2800" dirty="0"/>
              <a:t>Example: </a:t>
            </a:r>
            <a:r>
              <a:rPr lang="en-IN" sz="2800" b="1" dirty="0" err="1"/>
              <a:t>derp</a:t>
            </a:r>
            <a:endParaRPr lang="en-IN" b="1" dirty="0"/>
          </a:p>
        </p:txBody>
      </p:sp>
    </p:spTree>
    <p:extLst>
      <p:ext uri="{BB962C8B-B14F-4D97-AF65-F5344CB8AC3E}">
        <p14:creationId xmlns:p14="http://schemas.microsoft.com/office/powerpoint/2010/main" val="2610613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r>
              <a:rPr lang="en-IN" dirty="0"/>
              <a:t>Spy Apps</a:t>
            </a:r>
          </a:p>
        </p:txBody>
      </p:sp>
      <p:sp>
        <p:nvSpPr>
          <p:cNvPr id="6" name="TextBox 5">
            <a:extLst>
              <a:ext uri="{FF2B5EF4-FFF2-40B4-BE49-F238E27FC236}">
                <a16:creationId xmlns:a16="http://schemas.microsoft.com/office/drawing/2014/main" id="{EE393489-584A-4190-892B-AF7633244BA8}"/>
              </a:ext>
            </a:extLst>
          </p:cNvPr>
          <p:cNvSpPr txBox="1"/>
          <p:nvPr/>
        </p:nvSpPr>
        <p:spPr>
          <a:xfrm>
            <a:off x="588397" y="1256307"/>
            <a:ext cx="7700465" cy="923330"/>
          </a:xfrm>
          <a:prstGeom prst="rect">
            <a:avLst/>
          </a:prstGeom>
          <a:noFill/>
        </p:spPr>
        <p:txBody>
          <a:bodyPr wrap="square" rtlCol="0">
            <a:spAutoFit/>
          </a:bodyPr>
          <a:lstStyle/>
          <a:p>
            <a:pPr marL="342900" indent="-342900" algn="l">
              <a:buFont typeface="Arial" panose="020B0604020202020204" pitchFamily="34" charset="0"/>
              <a:buChar char="•"/>
            </a:pPr>
            <a:r>
              <a:rPr lang="en-US" b="0" i="0" dirty="0">
                <a:solidFill>
                  <a:srgbClr val="3A3A3A"/>
                </a:solidFill>
                <a:effectLst/>
                <a:latin typeface="Work Sans"/>
              </a:rPr>
              <a:t>The word spy alone screams scandal. In a time where illegal hacking and camera access have made many IT experts and big entrepreneurs apprehensive, it is quite normal to feel a little cynical about digital spying.</a:t>
            </a:r>
            <a:endParaRPr lang="en-IN" dirty="0"/>
          </a:p>
        </p:txBody>
      </p:sp>
      <p:pic>
        <p:nvPicPr>
          <p:cNvPr id="5" name="Picture 4">
            <a:extLst>
              <a:ext uri="{FF2B5EF4-FFF2-40B4-BE49-F238E27FC236}">
                <a16:creationId xmlns:a16="http://schemas.microsoft.com/office/drawing/2014/main" id="{36D7AED1-4B7F-4F6F-A7DA-0AA51609314C}"/>
              </a:ext>
            </a:extLst>
          </p:cNvPr>
          <p:cNvPicPr>
            <a:picLocks noChangeAspect="1"/>
          </p:cNvPicPr>
          <p:nvPr/>
        </p:nvPicPr>
        <p:blipFill>
          <a:blip r:embed="rId2"/>
          <a:stretch>
            <a:fillRect/>
          </a:stretch>
        </p:blipFill>
        <p:spPr>
          <a:xfrm>
            <a:off x="1789044" y="2602879"/>
            <a:ext cx="6011186" cy="3711131"/>
          </a:xfrm>
          <a:prstGeom prst="rect">
            <a:avLst/>
          </a:prstGeom>
        </p:spPr>
      </p:pic>
    </p:spTree>
    <p:extLst>
      <p:ext uri="{BB962C8B-B14F-4D97-AF65-F5344CB8AC3E}">
        <p14:creationId xmlns:p14="http://schemas.microsoft.com/office/powerpoint/2010/main" val="3919870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588397" y="339256"/>
            <a:ext cx="8685605" cy="718267"/>
          </a:xfrm>
        </p:spPr>
        <p:txBody>
          <a:bodyPr>
            <a:noAutofit/>
          </a:bodyPr>
          <a:lstStyle/>
          <a:p>
            <a:r>
              <a:rPr lang="en-IN" dirty="0"/>
              <a:t>Top spy apps</a:t>
            </a:r>
          </a:p>
        </p:txBody>
      </p:sp>
      <p:sp>
        <p:nvSpPr>
          <p:cNvPr id="6" name="TextBox 5">
            <a:extLst>
              <a:ext uri="{FF2B5EF4-FFF2-40B4-BE49-F238E27FC236}">
                <a16:creationId xmlns:a16="http://schemas.microsoft.com/office/drawing/2014/main" id="{EE393489-584A-4190-892B-AF7633244BA8}"/>
              </a:ext>
            </a:extLst>
          </p:cNvPr>
          <p:cNvSpPr txBox="1"/>
          <p:nvPr/>
        </p:nvSpPr>
        <p:spPr>
          <a:xfrm>
            <a:off x="751772" y="1351722"/>
            <a:ext cx="7700465" cy="4524315"/>
          </a:xfrm>
          <a:prstGeom prst="rect">
            <a:avLst/>
          </a:prstGeom>
          <a:noFill/>
        </p:spPr>
        <p:txBody>
          <a:bodyPr wrap="square" rtlCol="0">
            <a:spAutoFit/>
          </a:bodyPr>
          <a:lstStyle/>
          <a:p>
            <a:pPr algn="l">
              <a:buFont typeface="+mj-lt"/>
              <a:buAutoNum type="arabicPeriod"/>
            </a:pPr>
            <a:r>
              <a:rPr lang="en-IN" b="0" i="0" dirty="0" err="1">
                <a:solidFill>
                  <a:srgbClr val="3A3A3A"/>
                </a:solidFill>
                <a:effectLst/>
                <a:latin typeface="Work Sans"/>
              </a:rPr>
              <a:t>mSpy</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uMobix</a:t>
            </a:r>
            <a:endParaRPr lang="en-IN" b="0" i="0" dirty="0">
              <a:solidFill>
                <a:srgbClr val="3A3A3A"/>
              </a:solidFill>
              <a:effectLst/>
              <a:latin typeface="Work Sans"/>
            </a:endParaRPr>
          </a:p>
          <a:p>
            <a:pPr algn="l">
              <a:buFont typeface="+mj-lt"/>
              <a:buAutoNum type="arabicPeriod"/>
            </a:pPr>
            <a:r>
              <a:rPr lang="en-IN" b="0" i="0" dirty="0">
                <a:solidFill>
                  <a:srgbClr val="3A3A3A"/>
                </a:solidFill>
                <a:effectLst/>
                <a:latin typeface="Work Sans"/>
              </a:rPr>
              <a:t>Mobilespy.at</a:t>
            </a:r>
          </a:p>
          <a:p>
            <a:pPr algn="l">
              <a:buFont typeface="+mj-lt"/>
              <a:buAutoNum type="arabicPeriod"/>
            </a:pPr>
            <a:r>
              <a:rPr lang="en-IN" b="0" i="0" dirty="0" err="1">
                <a:solidFill>
                  <a:srgbClr val="3A3A3A"/>
                </a:solidFill>
                <a:effectLst/>
                <a:latin typeface="Work Sans"/>
              </a:rPr>
              <a:t>FlexiSPY</a:t>
            </a:r>
            <a:endParaRPr lang="en-IN" b="0" i="0" dirty="0">
              <a:solidFill>
                <a:srgbClr val="3A3A3A"/>
              </a:solidFill>
              <a:effectLst/>
              <a:latin typeface="Work Sans"/>
            </a:endParaRPr>
          </a:p>
          <a:p>
            <a:pPr algn="l">
              <a:buFont typeface="+mj-lt"/>
              <a:buAutoNum type="arabicPeriod"/>
            </a:pPr>
            <a:r>
              <a:rPr lang="en-IN" b="0" i="0" dirty="0">
                <a:solidFill>
                  <a:srgbClr val="3A3A3A"/>
                </a:solidFill>
                <a:effectLst/>
                <a:latin typeface="Work Sans"/>
              </a:rPr>
              <a:t>XNSPY</a:t>
            </a:r>
          </a:p>
          <a:p>
            <a:pPr algn="l">
              <a:buFont typeface="+mj-lt"/>
              <a:buAutoNum type="arabicPeriod"/>
            </a:pPr>
            <a:r>
              <a:rPr lang="en-IN" b="0" i="0" dirty="0" err="1">
                <a:solidFill>
                  <a:srgbClr val="3A3A3A"/>
                </a:solidFill>
                <a:effectLst/>
                <a:latin typeface="Work Sans"/>
              </a:rPr>
              <a:t>Minspy</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SpyBubble</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Spyier</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Spyic</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MobiStealth</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iSpyoo</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Spyera</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iKeyMonitor</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Highster</a:t>
            </a:r>
            <a:r>
              <a:rPr lang="en-IN" b="0" i="0" dirty="0">
                <a:solidFill>
                  <a:srgbClr val="3A3A3A"/>
                </a:solidFill>
                <a:effectLst/>
                <a:latin typeface="Work Sans"/>
              </a:rPr>
              <a:t> Mobile’s Spy App</a:t>
            </a:r>
          </a:p>
          <a:p>
            <a:pPr algn="l">
              <a:buFont typeface="+mj-lt"/>
              <a:buAutoNum type="arabicPeriod"/>
            </a:pPr>
            <a:r>
              <a:rPr lang="en-IN" b="0" i="0" dirty="0" err="1">
                <a:solidFill>
                  <a:srgbClr val="3A3A3A"/>
                </a:solidFill>
                <a:effectLst/>
                <a:latin typeface="Work Sans"/>
              </a:rPr>
              <a:t>Hoverwatch</a:t>
            </a:r>
            <a:endParaRPr lang="en-IN" b="0" i="0" dirty="0">
              <a:solidFill>
                <a:srgbClr val="3A3A3A"/>
              </a:solidFill>
              <a:effectLst/>
              <a:latin typeface="Work Sans"/>
            </a:endParaRPr>
          </a:p>
          <a:p>
            <a:pPr algn="l">
              <a:buFont typeface="+mj-lt"/>
              <a:buAutoNum type="arabicPeriod"/>
            </a:pPr>
            <a:r>
              <a:rPr lang="en-IN" b="0" i="0" dirty="0" err="1">
                <a:solidFill>
                  <a:srgbClr val="3A3A3A"/>
                </a:solidFill>
                <a:effectLst/>
                <a:latin typeface="Work Sans"/>
              </a:rPr>
              <a:t>SpyFone</a:t>
            </a:r>
            <a:endParaRPr lang="en-IN" b="0" i="0" dirty="0">
              <a:solidFill>
                <a:srgbClr val="3A3A3A"/>
              </a:solidFill>
              <a:effectLst/>
              <a:latin typeface="Work Sans"/>
            </a:endParaRPr>
          </a:p>
        </p:txBody>
      </p:sp>
      <p:pic>
        <p:nvPicPr>
          <p:cNvPr id="5" name="Picture 4">
            <a:extLst>
              <a:ext uri="{FF2B5EF4-FFF2-40B4-BE49-F238E27FC236}">
                <a16:creationId xmlns:a16="http://schemas.microsoft.com/office/drawing/2014/main" id="{0B0DF48A-A069-45B4-8CE2-1025BCC2463E}"/>
              </a:ext>
            </a:extLst>
          </p:cNvPr>
          <p:cNvPicPr>
            <a:picLocks noChangeAspect="1"/>
          </p:cNvPicPr>
          <p:nvPr/>
        </p:nvPicPr>
        <p:blipFill>
          <a:blip r:embed="rId2"/>
          <a:stretch>
            <a:fillRect/>
          </a:stretch>
        </p:blipFill>
        <p:spPr>
          <a:xfrm>
            <a:off x="4436828" y="504493"/>
            <a:ext cx="4859572" cy="5994372"/>
          </a:xfrm>
          <a:prstGeom prst="rect">
            <a:avLst/>
          </a:prstGeom>
        </p:spPr>
      </p:pic>
    </p:spTree>
    <p:extLst>
      <p:ext uri="{BB962C8B-B14F-4D97-AF65-F5344CB8AC3E}">
        <p14:creationId xmlns:p14="http://schemas.microsoft.com/office/powerpoint/2010/main" val="1313938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AC5F-0B3C-4C91-B42D-FC0847CF6951}"/>
              </a:ext>
            </a:extLst>
          </p:cNvPr>
          <p:cNvSpPr>
            <a:spLocks noGrp="1"/>
          </p:cNvSpPr>
          <p:nvPr>
            <p:ph type="title"/>
          </p:nvPr>
        </p:nvSpPr>
        <p:spPr>
          <a:xfrm>
            <a:off x="677334" y="339256"/>
            <a:ext cx="8596668" cy="1320800"/>
          </a:xfrm>
        </p:spPr>
        <p:txBody>
          <a:bodyPr>
            <a:normAutofit/>
          </a:bodyPr>
          <a:lstStyle/>
          <a:p>
            <a:pPr algn="l"/>
            <a:r>
              <a:rPr lang="en-IN" b="1" i="0" dirty="0">
                <a:solidFill>
                  <a:srgbClr val="5FCBEF"/>
                </a:solidFill>
                <a:effectLst/>
              </a:rPr>
              <a:t>Tor Deep web</a:t>
            </a:r>
            <a:br>
              <a:rPr lang="en-IN" b="1" i="0" dirty="0">
                <a:solidFill>
                  <a:srgbClr val="5FCBEF"/>
                </a:solidFill>
                <a:effectLst/>
              </a:rPr>
            </a:br>
            <a:endParaRPr lang="en-IN" b="1" i="0" dirty="0">
              <a:solidFill>
                <a:srgbClr val="5FCBEF"/>
              </a:solidFill>
              <a:effectLst/>
            </a:endParaRPr>
          </a:p>
        </p:txBody>
      </p:sp>
      <p:sp>
        <p:nvSpPr>
          <p:cNvPr id="6" name="TextBox 5">
            <a:extLst>
              <a:ext uri="{FF2B5EF4-FFF2-40B4-BE49-F238E27FC236}">
                <a16:creationId xmlns:a16="http://schemas.microsoft.com/office/drawing/2014/main" id="{EE393489-584A-4190-892B-AF7633244BA8}"/>
              </a:ext>
            </a:extLst>
          </p:cNvPr>
          <p:cNvSpPr txBox="1"/>
          <p:nvPr/>
        </p:nvSpPr>
        <p:spPr>
          <a:xfrm>
            <a:off x="677335" y="4952615"/>
            <a:ext cx="8148566" cy="1200329"/>
          </a:xfrm>
          <a:prstGeom prst="rect">
            <a:avLst/>
          </a:prstGeom>
          <a:noFill/>
        </p:spPr>
        <p:txBody>
          <a:bodyPr wrap="square" rtlCol="0">
            <a:spAutoFit/>
          </a:bodyPr>
          <a:lstStyle/>
          <a:p>
            <a:pPr algn="l"/>
            <a:r>
              <a:rPr lang="en-IN" b="0" i="0" dirty="0">
                <a:solidFill>
                  <a:srgbClr val="202124"/>
                </a:solidFill>
                <a:effectLst/>
                <a:latin typeface="arial" panose="020B0604020202020204" pitchFamily="34" charset="0"/>
              </a:rPr>
              <a:t>Tor is </a:t>
            </a:r>
            <a:r>
              <a:rPr lang="en-IN" b="1" i="0" dirty="0">
                <a:solidFill>
                  <a:srgbClr val="202124"/>
                </a:solidFill>
                <a:effectLst/>
                <a:latin typeface="arial" panose="020B0604020202020204" pitchFamily="34" charset="0"/>
              </a:rPr>
              <a:t>an anonymity network that hides your identity as you</a:t>
            </a:r>
            <a:r>
              <a:rPr lang="en-IN" b="0" i="0" dirty="0">
                <a:solidFill>
                  <a:srgbClr val="202124"/>
                </a:solidFill>
                <a:effectLst/>
                <a:latin typeface="arial" panose="020B0604020202020204" pitchFamily="34" charset="0"/>
              </a:rPr>
              <a:t> browse the web, share content, and engage in other online activities. It encrypts any data sent from your computer so that no one can see who or where you are, even when you're logged into a website.</a:t>
            </a:r>
            <a:endParaRPr lang="en-IN" dirty="0"/>
          </a:p>
        </p:txBody>
      </p:sp>
      <p:pic>
        <p:nvPicPr>
          <p:cNvPr id="8" name="Picture 7">
            <a:extLst>
              <a:ext uri="{FF2B5EF4-FFF2-40B4-BE49-F238E27FC236}">
                <a16:creationId xmlns:a16="http://schemas.microsoft.com/office/drawing/2014/main" id="{53ACF862-C0E2-46C1-9FD7-3C1CCD02634F}"/>
              </a:ext>
            </a:extLst>
          </p:cNvPr>
          <p:cNvPicPr>
            <a:picLocks noChangeAspect="1"/>
          </p:cNvPicPr>
          <p:nvPr/>
        </p:nvPicPr>
        <p:blipFill>
          <a:blip r:embed="rId2"/>
          <a:stretch>
            <a:fillRect/>
          </a:stretch>
        </p:blipFill>
        <p:spPr>
          <a:xfrm>
            <a:off x="5907327" y="505471"/>
            <a:ext cx="5330823" cy="4245328"/>
          </a:xfrm>
          <a:prstGeom prst="rect">
            <a:avLst/>
          </a:prstGeom>
        </p:spPr>
      </p:pic>
      <p:pic>
        <p:nvPicPr>
          <p:cNvPr id="10" name="Picture 9">
            <a:extLst>
              <a:ext uri="{FF2B5EF4-FFF2-40B4-BE49-F238E27FC236}">
                <a16:creationId xmlns:a16="http://schemas.microsoft.com/office/drawing/2014/main" id="{63497D47-AD35-443E-86E2-731DC43569B7}"/>
              </a:ext>
            </a:extLst>
          </p:cNvPr>
          <p:cNvPicPr>
            <a:picLocks noChangeAspect="1"/>
          </p:cNvPicPr>
          <p:nvPr/>
        </p:nvPicPr>
        <p:blipFill>
          <a:blip r:embed="rId3"/>
          <a:stretch>
            <a:fillRect/>
          </a:stretch>
        </p:blipFill>
        <p:spPr>
          <a:xfrm>
            <a:off x="770993" y="1597346"/>
            <a:ext cx="4294009" cy="2387190"/>
          </a:xfrm>
          <a:prstGeom prst="rect">
            <a:avLst/>
          </a:prstGeom>
        </p:spPr>
      </p:pic>
    </p:spTree>
    <p:extLst>
      <p:ext uri="{BB962C8B-B14F-4D97-AF65-F5344CB8AC3E}">
        <p14:creationId xmlns:p14="http://schemas.microsoft.com/office/powerpoint/2010/main" val="403971298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331</TotalTime>
  <Words>3592</Words>
  <Application>Microsoft Office PowerPoint</Application>
  <PresentationFormat>Widescreen</PresentationFormat>
  <Paragraphs>279</Paragraphs>
  <Slides>46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46</vt:i4>
      </vt:variant>
    </vt:vector>
  </HeadingPairs>
  <TitlesOfParts>
    <vt:vector size="58" baseType="lpstr">
      <vt:lpstr>arial</vt:lpstr>
      <vt:lpstr>arial</vt:lpstr>
      <vt:lpstr>Arial MT</vt:lpstr>
      <vt:lpstr>Fedra</vt:lpstr>
      <vt:lpstr>inherit</vt:lpstr>
      <vt:lpstr>Lato</vt:lpstr>
      <vt:lpstr>Open Sans</vt:lpstr>
      <vt:lpstr>Trebuchet MS</vt:lpstr>
      <vt:lpstr>Wingdings</vt:lpstr>
      <vt:lpstr>Wingdings 3</vt:lpstr>
      <vt:lpstr>Work Sans</vt:lpstr>
      <vt:lpstr>Facet</vt:lpstr>
      <vt:lpstr>PowerPoint Presentation</vt:lpstr>
      <vt:lpstr>PowerPoint Presentation</vt:lpstr>
      <vt:lpstr>Computer Architecture</vt:lpstr>
      <vt:lpstr>Virus</vt:lpstr>
      <vt:lpstr>Worm</vt:lpstr>
      <vt:lpstr>Trojan Horse </vt:lpstr>
      <vt:lpstr>Spy Apps</vt:lpstr>
      <vt:lpstr>Top spy apps</vt:lpstr>
      <vt:lpstr>Tor Deep web </vt:lpstr>
      <vt:lpstr>PowerPoint Presentation</vt:lpstr>
      <vt:lpstr>Hackers</vt:lpstr>
      <vt:lpstr>Types of hackers</vt:lpstr>
      <vt:lpstr>Types of Hackers</vt:lpstr>
      <vt:lpstr>White Hat Hackers</vt:lpstr>
      <vt:lpstr>Gray Hat Hackers</vt:lpstr>
      <vt:lpstr>Black Hat Hackers</vt:lpstr>
      <vt:lpstr>Script Kiddies</vt:lpstr>
      <vt:lpstr>Blue Hat Hackers</vt:lpstr>
      <vt:lpstr>Green Hat Hackers</vt:lpstr>
      <vt:lpstr>Red Hat Hackers</vt:lpstr>
      <vt:lpstr>State/Nation Sponsored Hackers</vt:lpstr>
      <vt:lpstr>Hacktivist</vt:lpstr>
      <vt:lpstr>Malicious insider or Whistleblower</vt:lpstr>
      <vt:lpstr>One Plus 8T</vt:lpstr>
      <vt:lpstr>OS Types</vt:lpstr>
      <vt:lpstr>OS Types</vt:lpstr>
      <vt:lpstr>Simple Batch operating system</vt:lpstr>
      <vt:lpstr>Multiprogramming Batch Operating System  </vt:lpstr>
      <vt:lpstr>Time-Sharing Operating System</vt:lpstr>
      <vt:lpstr>Multiprocessor Operating System</vt:lpstr>
      <vt:lpstr>Distributed Operating System</vt:lpstr>
      <vt:lpstr>Network Operating System</vt:lpstr>
      <vt:lpstr>Real-Time Operating System</vt:lpstr>
      <vt:lpstr> Mobile Operating System </vt:lpstr>
      <vt:lpstr>E-Gadgets </vt:lpstr>
      <vt:lpstr> Raspberry Pi 3</vt:lpstr>
      <vt:lpstr>WiFi Pineapple</vt:lpstr>
      <vt:lpstr>Alfa Network Board</vt:lpstr>
      <vt:lpstr>Rubber Ducky</vt:lpstr>
      <vt:lpstr>LAN Turtle</vt:lpstr>
      <vt:lpstr>HackRF One</vt:lpstr>
      <vt:lpstr>Ubertooth One</vt:lpstr>
      <vt:lpstr>Proxmark3 Kit</vt:lpstr>
      <vt:lpstr>Keylogger</vt:lpstr>
      <vt:lpstr>Hands-On Session on Creation of Dashboard Using Excel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gokul hari</dc:creator>
  <cp:lastModifiedBy>Ganesh Narayanan</cp:lastModifiedBy>
  <cp:revision>26</cp:revision>
  <dcterms:created xsi:type="dcterms:W3CDTF">2021-08-30T19:03:48Z</dcterms:created>
  <dcterms:modified xsi:type="dcterms:W3CDTF">2023-01-23T08:24:41Z</dcterms:modified>
</cp:coreProperties>
</file>

<file path=docProps/thumbnail.jpeg>
</file>